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7"/>
  </p:notesMasterIdLst>
  <p:sldIdLst>
    <p:sldId id="537" r:id="rId2"/>
    <p:sldId id="328" r:id="rId3"/>
    <p:sldId id="336" r:id="rId4"/>
    <p:sldId id="337" r:id="rId5"/>
    <p:sldId id="573" r:id="rId6"/>
    <p:sldId id="574" r:id="rId7"/>
    <p:sldId id="575" r:id="rId8"/>
    <p:sldId id="338" r:id="rId9"/>
    <p:sldId id="339" r:id="rId10"/>
    <p:sldId id="343" r:id="rId11"/>
    <p:sldId id="345" r:id="rId12"/>
    <p:sldId id="346" r:id="rId13"/>
    <p:sldId id="348" r:id="rId14"/>
    <p:sldId id="347" r:id="rId15"/>
    <p:sldId id="350" r:id="rId16"/>
    <p:sldId id="351" r:id="rId17"/>
    <p:sldId id="576" r:id="rId18"/>
    <p:sldId id="349" r:id="rId19"/>
    <p:sldId id="407" r:id="rId20"/>
    <p:sldId id="344" r:id="rId21"/>
    <p:sldId id="538" r:id="rId22"/>
    <p:sldId id="541" r:id="rId23"/>
    <p:sldId id="539" r:id="rId24"/>
    <p:sldId id="542" r:id="rId25"/>
    <p:sldId id="540" r:id="rId26"/>
    <p:sldId id="543" r:id="rId27"/>
    <p:sldId id="544" r:id="rId28"/>
    <p:sldId id="548" r:id="rId29"/>
    <p:sldId id="545" r:id="rId30"/>
    <p:sldId id="546" r:id="rId31"/>
    <p:sldId id="547" r:id="rId32"/>
    <p:sldId id="559" r:id="rId33"/>
    <p:sldId id="549" r:id="rId34"/>
    <p:sldId id="550" r:id="rId35"/>
    <p:sldId id="551" r:id="rId36"/>
    <p:sldId id="552" r:id="rId37"/>
    <p:sldId id="553" r:id="rId38"/>
    <p:sldId id="571" r:id="rId39"/>
    <p:sldId id="572" r:id="rId40"/>
    <p:sldId id="554" r:id="rId41"/>
    <p:sldId id="555" r:id="rId42"/>
    <p:sldId id="556" r:id="rId43"/>
    <p:sldId id="557" r:id="rId44"/>
    <p:sldId id="558" r:id="rId45"/>
    <p:sldId id="560"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862"/>
    <p:restoredTop sz="94672"/>
  </p:normalViewPr>
  <p:slideViewPr>
    <p:cSldViewPr snapToGrid="0" snapToObjects="1">
      <p:cViewPr varScale="1">
        <p:scale>
          <a:sx n="118" d="100"/>
          <a:sy n="118" d="100"/>
        </p:scale>
        <p:origin x="248" y="4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90BC3A-953C-654D-BC1C-D0CE62D49644}" type="datetimeFigureOut">
              <a:rPr lang="en-US" smtClean="0"/>
              <a:t>3/28/23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FD7D17-6095-D940-89AB-64358FB46A57}" type="slidenum">
              <a:rPr lang="en-US" smtClean="0"/>
              <a:t>‹#›</a:t>
            </a:fld>
            <a:endParaRPr lang="en-US"/>
          </a:p>
        </p:txBody>
      </p:sp>
    </p:spTree>
    <p:extLst>
      <p:ext uri="{BB962C8B-B14F-4D97-AF65-F5344CB8AC3E}">
        <p14:creationId xmlns:p14="http://schemas.microsoft.com/office/powerpoint/2010/main" val="398763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3/28/23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2121112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3/28/23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625712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3/28/23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981048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3/28/23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127434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3/28/23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1478566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3/28/23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4272431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3/28/23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2655934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3/28/23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435588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3/28/23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320968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3/28/23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829063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3/28/23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2035589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3/28/23</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27047165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oleObject" Target="../embeddings/oleObject2.bin"/><Relationship Id="rId1" Type="http://schemas.openxmlformats.org/officeDocument/2006/relationships/slideLayout" Target="../slideLayouts/slideLayout2.xml"/><Relationship Id="rId5" Type="http://schemas.openxmlformats.org/officeDocument/2006/relationships/image" Target="../media/image13.wmf"/><Relationship Id="rId4" Type="http://schemas.openxmlformats.org/officeDocument/2006/relationships/oleObject" Target="../embeddings/oleObject3.bin"/></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image" Target="../media/image390.png"/><Relationship Id="rId7" Type="http://schemas.openxmlformats.org/officeDocument/2006/relationships/image" Target="../media/image15.wmf"/><Relationship Id="rId1" Type="http://schemas.openxmlformats.org/officeDocument/2006/relationships/slideLayout" Target="../slideLayouts/slideLayout2.xml"/><Relationship Id="rId6" Type="http://schemas.openxmlformats.org/officeDocument/2006/relationships/oleObject" Target="../embeddings/oleObject5.bin"/><Relationship Id="rId11" Type="http://schemas.openxmlformats.org/officeDocument/2006/relationships/image" Target="../media/image17.wmf"/><Relationship Id="rId5" Type="http://schemas.openxmlformats.org/officeDocument/2006/relationships/image" Target="../media/image14.wmf"/><Relationship Id="rId10" Type="http://schemas.openxmlformats.org/officeDocument/2006/relationships/oleObject" Target="../embeddings/oleObject7.bin"/><Relationship Id="rId4" Type="http://schemas.openxmlformats.org/officeDocument/2006/relationships/oleObject" Target="../embeddings/oleObject4.bin"/><Relationship Id="rId9" Type="http://schemas.openxmlformats.org/officeDocument/2006/relationships/image" Target="../media/image16.wmf"/></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image" Target="../media/image10.w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NE-533</a:t>
            </a:r>
          </a:p>
          <a:p>
            <a:r>
              <a:rPr lang="en-US" dirty="0"/>
              <a:t>Spring 2023</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698762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47A3B-72AA-2E4D-9806-0B56A638545A}"/>
              </a:ext>
            </a:extLst>
          </p:cNvPr>
          <p:cNvSpPr>
            <a:spLocks noGrp="1"/>
          </p:cNvSpPr>
          <p:nvPr>
            <p:ph type="title"/>
          </p:nvPr>
        </p:nvSpPr>
        <p:spPr/>
        <p:txBody>
          <a:bodyPr/>
          <a:lstStyle/>
          <a:p>
            <a:r>
              <a:rPr lang="en-US" dirty="0"/>
              <a:t>Given a thickness of oxide, how can we predict the hydrogen pickup?</a:t>
            </a:r>
          </a:p>
        </p:txBody>
      </p:sp>
      <p:sp>
        <p:nvSpPr>
          <p:cNvPr id="3" name="Content Placeholder 2">
            <a:extLst>
              <a:ext uri="{FF2B5EF4-FFF2-40B4-BE49-F238E27FC236}">
                <a16:creationId xmlns:a16="http://schemas.microsoft.com/office/drawing/2014/main" id="{EA89A996-8DC0-9541-89C1-BEEEDB99A50F}"/>
              </a:ext>
            </a:extLst>
          </p:cNvPr>
          <p:cNvSpPr>
            <a:spLocks noGrp="1"/>
          </p:cNvSpPr>
          <p:nvPr>
            <p:ph idx="1"/>
          </p:nvPr>
        </p:nvSpPr>
        <p:spPr/>
        <p:txBody>
          <a:bodyPr>
            <a:normAutofit fontScale="70000" lnSpcReduction="20000"/>
          </a:bodyPr>
          <a:lstStyle/>
          <a:p>
            <a:r>
              <a:rPr lang="en-US" dirty="0"/>
              <a:t>A cladding with an initial thickness of 600 microns that initially has 40 wt. ppm H undergoes corrosion to a total oxide thickness of 80 microns. What is the overall hydrogen content in wt. ppm if the hydrogen pickup fraction is 15%?</a:t>
            </a:r>
          </a:p>
          <a:p>
            <a:r>
              <a:rPr lang="en-US" dirty="0"/>
              <a:t>First, we must determine the weight of H that has entered the cladding</a:t>
            </a:r>
          </a:p>
          <a:p>
            <a:pPr lvl="1"/>
            <a:r>
              <a:rPr lang="en-US" dirty="0">
                <a:latin typeface="Symbol" pitchFamily="2" charset="2"/>
              </a:rPr>
              <a:t>r</a:t>
            </a:r>
            <a:r>
              <a:rPr lang="en-US" baseline="-25000" dirty="0"/>
              <a:t>ZrO2</a:t>
            </a:r>
            <a:r>
              <a:rPr lang="en-US" dirty="0"/>
              <a:t> is 5.68 g/cm</a:t>
            </a:r>
            <a:r>
              <a:rPr lang="en-US" baseline="30000" dirty="0"/>
              <a:t>3</a:t>
            </a:r>
            <a:r>
              <a:rPr lang="en-US" dirty="0"/>
              <a:t>, of which 32/(91+32)= 0.26 = 26% is O, thus 1.47 g/cm</a:t>
            </a:r>
            <a:r>
              <a:rPr lang="en-US" baseline="30000" dirty="0"/>
              <a:t>3</a:t>
            </a:r>
            <a:r>
              <a:rPr lang="en-US" dirty="0"/>
              <a:t> of O </a:t>
            </a:r>
          </a:p>
          <a:p>
            <a:pPr lvl="1"/>
            <a:r>
              <a:rPr lang="en-US" dirty="0"/>
              <a:t>A 1 micron oxide layer corresponds to a weight gain of 14.7 mg/dm</a:t>
            </a:r>
            <a:r>
              <a:rPr lang="en-US" baseline="30000" dirty="0"/>
              <a:t>2  </a:t>
            </a:r>
            <a:r>
              <a:rPr lang="en-US" dirty="0"/>
              <a:t>and thus with an 80 micron layer, weight gain = 14.7*80 = 1176 mg/dm</a:t>
            </a:r>
            <a:r>
              <a:rPr lang="en-US" baseline="30000" dirty="0"/>
              <a:t>2</a:t>
            </a:r>
            <a:r>
              <a:rPr lang="en-US" dirty="0"/>
              <a:t> </a:t>
            </a:r>
          </a:p>
          <a:p>
            <a:pPr lvl="1"/>
            <a:r>
              <a:rPr lang="en-US" dirty="0"/>
              <a:t>This mass corresponds to 1.176 N</a:t>
            </a:r>
            <a:r>
              <a:rPr lang="en-US" baseline="-25000" dirty="0"/>
              <a:t>A</a:t>
            </a:r>
            <a:r>
              <a:rPr lang="en-US" dirty="0"/>
              <a:t>/16 atoms of oxygen = 4.42 x 10</a:t>
            </a:r>
            <a:r>
              <a:rPr lang="en-US" baseline="30000" dirty="0"/>
              <a:t>22</a:t>
            </a:r>
            <a:r>
              <a:rPr lang="en-US" dirty="0"/>
              <a:t> atoms/dm</a:t>
            </a:r>
            <a:r>
              <a:rPr lang="en-US" baseline="30000" dirty="0"/>
              <a:t>2</a:t>
            </a:r>
            <a:endParaRPr lang="en-US" dirty="0"/>
          </a:p>
          <a:p>
            <a:pPr lvl="1"/>
            <a:r>
              <a:rPr lang="en-US" dirty="0"/>
              <a:t>f = 15%, so the ingress of hydrogen will be 0.15*2*4.42e22 = 1.33e22 atoms of hydrogen/dm</a:t>
            </a:r>
            <a:r>
              <a:rPr lang="en-US" baseline="30000" dirty="0"/>
              <a:t>2</a:t>
            </a:r>
            <a:r>
              <a:rPr lang="en-US" dirty="0"/>
              <a:t>, or 0.022 g of H.</a:t>
            </a:r>
          </a:p>
          <a:p>
            <a:r>
              <a:rPr lang="en-US" dirty="0"/>
              <a:t>Now, we determine the fraction in wt. ppm in a 10 cm square cross section w/ PBR = 1.56</a:t>
            </a:r>
          </a:p>
          <a:p>
            <a:pPr lvl="1"/>
            <a:r>
              <a:rPr lang="en-US" dirty="0"/>
              <a:t>The uncorroded thickness is 600 – 80/PBR = 600 – 80/1.56=549 microns </a:t>
            </a:r>
          </a:p>
          <a:p>
            <a:pPr lvl="1"/>
            <a:r>
              <a:rPr lang="en-US" dirty="0"/>
              <a:t>The volume of zirconium is 549 x 10</a:t>
            </a:r>
            <a:r>
              <a:rPr lang="en-US" baseline="30000" dirty="0"/>
              <a:t>-4</a:t>
            </a:r>
            <a:r>
              <a:rPr lang="en-US" dirty="0"/>
              <a:t> (cm)*10*10 =5.49 cm</a:t>
            </a:r>
            <a:r>
              <a:rPr lang="en-US" baseline="30000" dirty="0"/>
              <a:t>3</a:t>
            </a:r>
            <a:endParaRPr lang="en-US" dirty="0"/>
          </a:p>
          <a:p>
            <a:pPr lvl="1"/>
            <a:r>
              <a:rPr lang="en-US" dirty="0" err="1">
                <a:latin typeface="Symbol" pitchFamily="2" charset="2"/>
              </a:rPr>
              <a:t>r</a:t>
            </a:r>
            <a:r>
              <a:rPr lang="en-US" baseline="-25000" dirty="0" err="1"/>
              <a:t>Zr</a:t>
            </a:r>
            <a:r>
              <a:rPr lang="en-US" dirty="0"/>
              <a:t> = 6.5 g/cm</a:t>
            </a:r>
            <a:r>
              <a:rPr lang="en-US" baseline="30000" dirty="0"/>
              <a:t>3</a:t>
            </a:r>
            <a:r>
              <a:rPr lang="en-US" dirty="0"/>
              <a:t>, so the total mass of </a:t>
            </a:r>
            <a:r>
              <a:rPr lang="en-US" dirty="0" err="1"/>
              <a:t>Zr</a:t>
            </a:r>
            <a:r>
              <a:rPr lang="en-US" dirty="0"/>
              <a:t> is 6.5*5.49 =35.7 g. </a:t>
            </a:r>
          </a:p>
          <a:p>
            <a:r>
              <a:rPr lang="en-US" dirty="0"/>
              <a:t>Thus the hydrogen concentration is 0.022/35.7 =6.18e-4= 618 wt. ppm, which, added to the original 40 wt. ppm, is 658 wt. ppm</a:t>
            </a:r>
          </a:p>
          <a:p>
            <a:endParaRPr lang="en-US" dirty="0"/>
          </a:p>
        </p:txBody>
      </p:sp>
      <p:sp>
        <p:nvSpPr>
          <p:cNvPr id="4" name="Slide Number Placeholder 3">
            <a:extLst>
              <a:ext uri="{FF2B5EF4-FFF2-40B4-BE49-F238E27FC236}">
                <a16:creationId xmlns:a16="http://schemas.microsoft.com/office/drawing/2014/main" id="{30080461-C46C-A144-95F2-E232253B39E3}"/>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spTree>
    <p:extLst>
      <p:ext uri="{BB962C8B-B14F-4D97-AF65-F5344CB8AC3E}">
        <p14:creationId xmlns:p14="http://schemas.microsoft.com/office/powerpoint/2010/main" val="2971947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F2B45-D373-6E4E-B5BD-20C1D89B98DC}"/>
              </a:ext>
            </a:extLst>
          </p:cNvPr>
          <p:cNvSpPr>
            <a:spLocks noGrp="1"/>
          </p:cNvSpPr>
          <p:nvPr>
            <p:ph type="title"/>
          </p:nvPr>
        </p:nvSpPr>
        <p:spPr/>
        <p:txBody>
          <a:bodyPr/>
          <a:lstStyle/>
          <a:p>
            <a:r>
              <a:rPr lang="en-US" dirty="0"/>
              <a:t>We can estimate the hydrogen content in the cladding from the oxide thickness </a:t>
            </a:r>
            <a:r>
              <a:rPr lang="en-US" i="1" dirty="0" err="1"/>
              <a:t>δ</a:t>
            </a:r>
            <a:r>
              <a:rPr lang="en-US" dirty="0"/>
              <a:t> and the pickup fraction </a:t>
            </a:r>
            <a:r>
              <a:rPr lang="en-US" i="1" dirty="0"/>
              <a:t>f</a:t>
            </a:r>
            <a:endParaRPr lang="en-US" dirty="0"/>
          </a:p>
        </p:txBody>
      </p:sp>
      <p:sp>
        <p:nvSpPr>
          <p:cNvPr id="4" name="Slide Number Placeholder 3">
            <a:extLst>
              <a:ext uri="{FF2B5EF4-FFF2-40B4-BE49-F238E27FC236}">
                <a16:creationId xmlns:a16="http://schemas.microsoft.com/office/drawing/2014/main" id="{9D43617A-FEDB-BA45-9AB7-4FA55C08D8C5}"/>
              </a:ext>
            </a:extLst>
          </p:cNvPr>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graphicFrame>
        <p:nvGraphicFramePr>
          <p:cNvPr id="5" name="Object 3">
            <a:extLst>
              <a:ext uri="{FF2B5EF4-FFF2-40B4-BE49-F238E27FC236}">
                <a16:creationId xmlns:a16="http://schemas.microsoft.com/office/drawing/2014/main" id="{A3D19B1C-BF17-6845-9EA6-93B8551716D7}"/>
              </a:ext>
            </a:extLst>
          </p:cNvPr>
          <p:cNvGraphicFramePr>
            <a:graphicFrameLocks noChangeAspect="1"/>
          </p:cNvGraphicFramePr>
          <p:nvPr/>
        </p:nvGraphicFramePr>
        <p:xfrm>
          <a:off x="2465533" y="2066094"/>
          <a:ext cx="6914285" cy="1102379"/>
        </p:xfrm>
        <a:graphic>
          <a:graphicData uri="http://schemas.openxmlformats.org/presentationml/2006/ole">
            <mc:AlternateContent xmlns:mc="http://schemas.openxmlformats.org/markup-compatibility/2006">
              <mc:Choice xmlns:v="urn:schemas-microsoft-com:vml" Requires="v">
                <p:oleObj name="Equation" r:id="rId2" imgW="3898900" imgH="635000" progId="Equation.DSMT4">
                  <p:embed/>
                </p:oleObj>
              </mc:Choice>
              <mc:Fallback>
                <p:oleObj name="Equation" r:id="rId2" imgW="3898900" imgH="635000" progId="Equation.DSMT4">
                  <p:embed/>
                  <p:pic>
                    <p:nvPicPr>
                      <p:cNvPr id="5" name="Object 3">
                        <a:extLst>
                          <a:ext uri="{FF2B5EF4-FFF2-40B4-BE49-F238E27FC236}">
                            <a16:creationId xmlns:a16="http://schemas.microsoft.com/office/drawing/2014/main" id="{A3D19B1C-BF17-6845-9EA6-93B8551716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5533" y="2066094"/>
                        <a:ext cx="6914285" cy="1102379"/>
                      </a:xfrm>
                      <a:prstGeom prst="rect">
                        <a:avLst/>
                      </a:prstGeom>
                      <a:solidFill>
                        <a:schemeClr val="bg1"/>
                      </a:solidFill>
                      <a:ln>
                        <a:noFill/>
                      </a:ln>
                    </p:spPr>
                  </p:pic>
                </p:oleObj>
              </mc:Fallback>
            </mc:AlternateContent>
          </a:graphicData>
        </a:graphic>
      </p:graphicFrame>
      <p:graphicFrame>
        <p:nvGraphicFramePr>
          <p:cNvPr id="6" name="Object 4">
            <a:extLst>
              <a:ext uri="{FF2B5EF4-FFF2-40B4-BE49-F238E27FC236}">
                <a16:creationId xmlns:a16="http://schemas.microsoft.com/office/drawing/2014/main" id="{C9194C9D-67DE-A743-AA38-54F332BBD293}"/>
              </a:ext>
            </a:extLst>
          </p:cNvPr>
          <p:cNvGraphicFramePr>
            <a:graphicFrameLocks noChangeAspect="1"/>
          </p:cNvGraphicFramePr>
          <p:nvPr/>
        </p:nvGraphicFramePr>
        <p:xfrm>
          <a:off x="3871192" y="3272128"/>
          <a:ext cx="3916795" cy="3241301"/>
        </p:xfrm>
        <a:graphic>
          <a:graphicData uri="http://schemas.openxmlformats.org/presentationml/2006/ole">
            <mc:AlternateContent xmlns:mc="http://schemas.openxmlformats.org/markup-compatibility/2006">
              <mc:Choice xmlns:v="urn:schemas-microsoft-com:vml" Requires="v">
                <p:oleObj name="Equation" r:id="rId4" imgW="2209800" imgH="1866900" progId="Equation.3">
                  <p:embed/>
                </p:oleObj>
              </mc:Choice>
              <mc:Fallback>
                <p:oleObj name="Equation" r:id="rId4" imgW="2209800" imgH="1866900" progId="Equation.3">
                  <p:embed/>
                  <p:pic>
                    <p:nvPicPr>
                      <p:cNvPr id="6" name="Object 4">
                        <a:extLst>
                          <a:ext uri="{FF2B5EF4-FFF2-40B4-BE49-F238E27FC236}">
                            <a16:creationId xmlns:a16="http://schemas.microsoft.com/office/drawing/2014/main" id="{C9194C9D-67DE-A743-AA38-54F332BBD2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1192" y="3272128"/>
                        <a:ext cx="3916795" cy="3241301"/>
                      </a:xfrm>
                      <a:prstGeom prst="rect">
                        <a:avLst/>
                      </a:prstGeom>
                      <a:solidFill>
                        <a:srgbClr val="FFFFFF"/>
                      </a:solidFill>
                      <a:ln>
                        <a:noFill/>
                      </a:ln>
                    </p:spPr>
                  </p:pic>
                </p:oleObj>
              </mc:Fallback>
            </mc:AlternateContent>
          </a:graphicData>
        </a:graphic>
      </p:graphicFrame>
    </p:spTree>
    <p:extLst>
      <p:ext uri="{BB962C8B-B14F-4D97-AF65-F5344CB8AC3E}">
        <p14:creationId xmlns:p14="http://schemas.microsoft.com/office/powerpoint/2010/main" val="1967428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B65DC-006F-6240-B2DC-DC4E1D46DB94}"/>
              </a:ext>
            </a:extLst>
          </p:cNvPr>
          <p:cNvSpPr>
            <a:spLocks noGrp="1"/>
          </p:cNvSpPr>
          <p:nvPr>
            <p:ph type="title"/>
          </p:nvPr>
        </p:nvSpPr>
        <p:spPr/>
        <p:txBody>
          <a:bodyPr/>
          <a:lstStyle/>
          <a:p>
            <a:r>
              <a:rPr lang="en-US" dirty="0"/>
              <a:t>Hydrogen Diffusion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535A16-ED36-F941-B823-D70BC7B10950}"/>
                  </a:ext>
                </a:extLst>
              </p:cNvPr>
              <p:cNvSpPr>
                <a:spLocks noGrp="1"/>
              </p:cNvSpPr>
              <p:nvPr>
                <p:ph idx="1"/>
              </p:nvPr>
            </p:nvSpPr>
            <p:spPr>
              <a:xfrm>
                <a:off x="609600" y="2160495"/>
                <a:ext cx="10972800" cy="3965670"/>
              </a:xfrm>
            </p:spPr>
            <p:txBody>
              <a:bodyPr>
                <a:normAutofit fontScale="92500"/>
              </a:bodyPr>
              <a:lstStyle/>
              <a:p>
                <a:r>
                  <a:rPr lang="en-US" dirty="0"/>
                  <a:t>The diffusion coefficient of H in </a:t>
                </a:r>
                <a:r>
                  <a:rPr lang="en-US" dirty="0" err="1"/>
                  <a:t>Zr</a:t>
                </a:r>
                <a:r>
                  <a:rPr lang="en-US" dirty="0"/>
                  <a:t> is</a:t>
                </a:r>
              </a:p>
              <a:p>
                <a:pPr marL="457200" lvl="1" indent="0">
                  <a:buNone/>
                </a:pPr>
                <a:r>
                  <a:rPr lang="en-US" dirty="0"/>
                  <a:t> </a:t>
                </a:r>
              </a:p>
              <a:p>
                <a:r>
                  <a:rPr lang="en-US" dirty="0"/>
                  <a:t>The characteristic time required for hydrogen to diffuse through the entire cladding is </a:t>
                </a:r>
              </a:p>
              <a:p>
                <a:pPr marL="0" indent="0">
                  <a:buNone/>
                </a:pPr>
                <a:endParaRPr lang="en-US" dirty="0"/>
              </a:p>
              <a:p>
                <a:r>
                  <a:rPr lang="en-US" dirty="0"/>
                  <a:t>What is the characteristic time for cladding at 355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C (average cladding temperature) that is 0.06 cm thick?</a:t>
                </a:r>
              </a:p>
              <a:p>
                <a:pPr lvl="1"/>
                <a:r>
                  <a:rPr lang="en-US" dirty="0" err="1"/>
                  <a:t>D</a:t>
                </a:r>
                <a:r>
                  <a:rPr lang="en-US" baseline="30000" dirty="0" err="1"/>
                  <a:t>H</a:t>
                </a:r>
                <a:r>
                  <a:rPr lang="en-US" baseline="-25000" dirty="0" err="1"/>
                  <a:t>Zr</a:t>
                </a:r>
                <a:r>
                  <a:rPr lang="en-US" dirty="0"/>
                  <a:t> = 7x10</a:t>
                </a:r>
                <a:r>
                  <a:rPr lang="en-US" baseline="30000" dirty="0"/>
                  <a:t>-3</a:t>
                </a:r>
                <a:r>
                  <a:rPr lang="en-US" dirty="0"/>
                  <a:t>*</a:t>
                </a:r>
                <a:r>
                  <a:rPr lang="en-US" dirty="0" err="1"/>
                  <a:t>exp</a:t>
                </a:r>
                <a:r>
                  <a:rPr lang="en-US" dirty="0"/>
                  <a:t>(-0.47/( k</a:t>
                </a:r>
                <a:r>
                  <a:rPr lang="en-US" baseline="-25000" dirty="0"/>
                  <a:t>B</a:t>
                </a:r>
                <a:r>
                  <a:rPr lang="en-US" dirty="0"/>
                  <a:t>*(355+273.15))) = 1.19e-6 cm</a:t>
                </a:r>
                <a:r>
                  <a:rPr lang="en-US" baseline="30000" dirty="0"/>
                  <a:t>2</a:t>
                </a:r>
                <a:r>
                  <a:rPr lang="en-US" dirty="0"/>
                  <a:t>/s, </a:t>
                </a:r>
              </a:p>
              <a:p>
                <a:pPr lvl="1"/>
                <a:r>
                  <a:rPr lang="en-US" dirty="0"/>
                  <a:t>t  = 0.06^2/(4*1.19e-6) cm</a:t>
                </a:r>
                <a:r>
                  <a:rPr lang="en-US" baseline="30000" dirty="0"/>
                  <a:t>2</a:t>
                </a:r>
                <a:r>
                  <a:rPr lang="en-US" dirty="0"/>
                  <a:t>/s =756.3 s =12 min, </a:t>
                </a:r>
              </a:p>
              <a:p>
                <a:pPr lvl="1"/>
                <a:r>
                  <a:rPr lang="en-US" dirty="0"/>
                  <a:t>So, the hydrogen atoms have plenty of time to move through the entire clad</a:t>
                </a:r>
              </a:p>
              <a:p>
                <a:endParaRPr lang="en-US" dirty="0"/>
              </a:p>
            </p:txBody>
          </p:sp>
        </mc:Choice>
        <mc:Fallback xmlns="">
          <p:sp>
            <p:nvSpPr>
              <p:cNvPr id="3" name="Content Placeholder 2">
                <a:extLst>
                  <a:ext uri="{FF2B5EF4-FFF2-40B4-BE49-F238E27FC236}">
                    <a16:creationId xmlns:a16="http://schemas.microsoft.com/office/drawing/2014/main" id="{7A535A16-ED36-F941-B823-D70BC7B10950}"/>
                  </a:ext>
                </a:extLst>
              </p:cNvPr>
              <p:cNvSpPr>
                <a:spLocks noGrp="1" noRot="1" noChangeAspect="1" noMove="1" noResize="1" noEditPoints="1" noAdjustHandles="1" noChangeArrowheads="1" noChangeShapeType="1" noTextEdit="1"/>
              </p:cNvSpPr>
              <p:nvPr>
                <p:ph idx="1"/>
              </p:nvPr>
            </p:nvSpPr>
            <p:spPr>
              <a:xfrm>
                <a:off x="609600" y="2160495"/>
                <a:ext cx="10972800" cy="3965670"/>
              </a:xfrm>
              <a:blipFill>
                <a:blip r:embed="rId3"/>
                <a:stretch>
                  <a:fillRect l="-694" t="-639" b="-191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AF86AD7-7559-3742-A760-9CB69890D5B7}"/>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graphicFrame>
        <p:nvGraphicFramePr>
          <p:cNvPr id="5" name="Object 6">
            <a:extLst>
              <a:ext uri="{FF2B5EF4-FFF2-40B4-BE49-F238E27FC236}">
                <a16:creationId xmlns:a16="http://schemas.microsoft.com/office/drawing/2014/main" id="{2B2DB4D5-3BAD-7F41-8B19-DA101FABE946}"/>
              </a:ext>
            </a:extLst>
          </p:cNvPr>
          <p:cNvGraphicFramePr>
            <a:graphicFrameLocks noChangeAspect="1"/>
          </p:cNvGraphicFramePr>
          <p:nvPr/>
        </p:nvGraphicFramePr>
        <p:xfrm>
          <a:off x="6540410" y="2160495"/>
          <a:ext cx="2615045" cy="393607"/>
        </p:xfrm>
        <a:graphic>
          <a:graphicData uri="http://schemas.openxmlformats.org/presentationml/2006/ole">
            <mc:AlternateContent xmlns:mc="http://schemas.openxmlformats.org/markup-compatibility/2006">
              <mc:Choice xmlns:v="urn:schemas-microsoft-com:vml" Requires="v">
                <p:oleObj name="Equation" r:id="rId4" imgW="1778000" imgH="279400" progId="Equation.DSMT4">
                  <p:embed/>
                </p:oleObj>
              </mc:Choice>
              <mc:Fallback>
                <p:oleObj name="Equation" r:id="rId4" imgW="1778000" imgH="279400" progId="Equation.DSMT4">
                  <p:embed/>
                  <p:pic>
                    <p:nvPicPr>
                      <p:cNvPr id="5" name="Object 6">
                        <a:extLst>
                          <a:ext uri="{FF2B5EF4-FFF2-40B4-BE49-F238E27FC236}">
                            <a16:creationId xmlns:a16="http://schemas.microsoft.com/office/drawing/2014/main" id="{2B2DB4D5-3BAD-7F41-8B19-DA101FABE9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0410" y="2160495"/>
                        <a:ext cx="2615045" cy="3936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8">
            <a:extLst>
              <a:ext uri="{FF2B5EF4-FFF2-40B4-BE49-F238E27FC236}">
                <a16:creationId xmlns:a16="http://schemas.microsoft.com/office/drawing/2014/main" id="{F4FA2DB5-DAA6-8849-98E9-DFC521230655}"/>
              </a:ext>
            </a:extLst>
          </p:cNvPr>
          <p:cNvGraphicFramePr>
            <a:graphicFrameLocks noChangeAspect="1"/>
          </p:cNvGraphicFramePr>
          <p:nvPr/>
        </p:nvGraphicFramePr>
        <p:xfrm>
          <a:off x="1974707" y="3401083"/>
          <a:ext cx="822614" cy="641537"/>
        </p:xfrm>
        <a:graphic>
          <a:graphicData uri="http://schemas.openxmlformats.org/presentationml/2006/ole">
            <mc:AlternateContent xmlns:mc="http://schemas.openxmlformats.org/markup-compatibility/2006">
              <mc:Choice xmlns:v="urn:schemas-microsoft-com:vml" Requires="v">
                <p:oleObj name="Equation" r:id="rId6" imgW="533169" imgH="431613" progId="Equation.DSMT4">
                  <p:embed/>
                </p:oleObj>
              </mc:Choice>
              <mc:Fallback>
                <p:oleObj name="Equation" r:id="rId6" imgW="533169" imgH="431613" progId="Equation.DSMT4">
                  <p:embed/>
                  <p:pic>
                    <p:nvPicPr>
                      <p:cNvPr id="6" name="Object 8">
                        <a:extLst>
                          <a:ext uri="{FF2B5EF4-FFF2-40B4-BE49-F238E27FC236}">
                            <a16:creationId xmlns:a16="http://schemas.microsoft.com/office/drawing/2014/main" id="{F4FA2DB5-DAA6-8849-98E9-DFC5212306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74707" y="3401083"/>
                        <a:ext cx="822614" cy="641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38">
            <a:extLst>
              <a:ext uri="{FF2B5EF4-FFF2-40B4-BE49-F238E27FC236}">
                <a16:creationId xmlns:a16="http://schemas.microsoft.com/office/drawing/2014/main" id="{89FBC583-62C9-5049-9308-7D5CEFAB4695}"/>
              </a:ext>
            </a:extLst>
          </p:cNvPr>
          <p:cNvGraphicFramePr>
            <a:graphicFrameLocks noChangeAspect="1"/>
          </p:cNvGraphicFramePr>
          <p:nvPr/>
        </p:nvGraphicFramePr>
        <p:xfrm>
          <a:off x="6088346" y="2542740"/>
          <a:ext cx="1251238" cy="338978"/>
        </p:xfrm>
        <a:graphic>
          <a:graphicData uri="http://schemas.openxmlformats.org/presentationml/2006/ole">
            <mc:AlternateContent xmlns:mc="http://schemas.openxmlformats.org/markup-compatibility/2006">
              <mc:Choice xmlns:v="urn:schemas-microsoft-com:vml" Requires="v">
                <p:oleObj name="Equation" r:id="rId8" imgW="850531" imgH="241195" progId="Equation.DSMT4">
                  <p:embed/>
                </p:oleObj>
              </mc:Choice>
              <mc:Fallback>
                <p:oleObj name="Equation" r:id="rId8" imgW="850531" imgH="241195" progId="Equation.DSMT4">
                  <p:embed/>
                  <p:pic>
                    <p:nvPicPr>
                      <p:cNvPr id="7" name="Object 38">
                        <a:extLst>
                          <a:ext uri="{FF2B5EF4-FFF2-40B4-BE49-F238E27FC236}">
                            <a16:creationId xmlns:a16="http://schemas.microsoft.com/office/drawing/2014/main" id="{89FBC583-62C9-5049-9308-7D5CEFAB469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88346" y="2542740"/>
                        <a:ext cx="1251238" cy="338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39">
            <a:extLst>
              <a:ext uri="{FF2B5EF4-FFF2-40B4-BE49-F238E27FC236}">
                <a16:creationId xmlns:a16="http://schemas.microsoft.com/office/drawing/2014/main" id="{4907E4B1-7865-BF49-8F03-B83250B9F797}"/>
              </a:ext>
            </a:extLst>
          </p:cNvPr>
          <p:cNvGraphicFramePr>
            <a:graphicFrameLocks noChangeAspect="1"/>
          </p:cNvGraphicFramePr>
          <p:nvPr/>
        </p:nvGraphicFramePr>
        <p:xfrm>
          <a:off x="7638960" y="2554102"/>
          <a:ext cx="1792432" cy="340379"/>
        </p:xfrm>
        <a:graphic>
          <a:graphicData uri="http://schemas.openxmlformats.org/presentationml/2006/ole">
            <mc:AlternateContent xmlns:mc="http://schemas.openxmlformats.org/markup-compatibility/2006">
              <mc:Choice xmlns:v="urn:schemas-microsoft-com:vml" Requires="v">
                <p:oleObj name="Equation" r:id="rId10" imgW="1218671" imgH="241195" progId="Equation.3">
                  <p:embed/>
                </p:oleObj>
              </mc:Choice>
              <mc:Fallback>
                <p:oleObj name="Equation" r:id="rId10" imgW="1218671" imgH="241195" progId="Equation.3">
                  <p:embed/>
                  <p:pic>
                    <p:nvPicPr>
                      <p:cNvPr id="8" name="Object 39">
                        <a:extLst>
                          <a:ext uri="{FF2B5EF4-FFF2-40B4-BE49-F238E27FC236}">
                            <a16:creationId xmlns:a16="http://schemas.microsoft.com/office/drawing/2014/main" id="{4907E4B1-7865-BF49-8F03-B83250B9F79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38960" y="2554102"/>
                        <a:ext cx="1792432" cy="3403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1140535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D7F94-5057-8149-B10A-F3778F4A5B4D}"/>
              </a:ext>
            </a:extLst>
          </p:cNvPr>
          <p:cNvSpPr>
            <a:spLocks noGrp="1"/>
          </p:cNvSpPr>
          <p:nvPr>
            <p:ph type="title"/>
          </p:nvPr>
        </p:nvSpPr>
        <p:spPr/>
        <p:txBody>
          <a:bodyPr/>
          <a:lstStyle/>
          <a:p>
            <a:r>
              <a:rPr lang="en-US" dirty="0" err="1"/>
              <a:t>Hydriding</a:t>
            </a:r>
            <a:endParaRPr lang="en-US" dirty="0"/>
          </a:p>
        </p:txBody>
      </p:sp>
      <p:sp>
        <p:nvSpPr>
          <p:cNvPr id="3" name="Content Placeholder 2">
            <a:extLst>
              <a:ext uri="{FF2B5EF4-FFF2-40B4-BE49-F238E27FC236}">
                <a16:creationId xmlns:a16="http://schemas.microsoft.com/office/drawing/2014/main" id="{19A2FA40-6366-4642-9A3F-6DB227F63856}"/>
              </a:ext>
            </a:extLst>
          </p:cNvPr>
          <p:cNvSpPr>
            <a:spLocks noGrp="1"/>
          </p:cNvSpPr>
          <p:nvPr>
            <p:ph idx="1"/>
          </p:nvPr>
        </p:nvSpPr>
        <p:spPr>
          <a:xfrm>
            <a:off x="609600" y="2160495"/>
            <a:ext cx="5985164" cy="3965670"/>
          </a:xfrm>
        </p:spPr>
        <p:txBody>
          <a:bodyPr/>
          <a:lstStyle/>
          <a:p>
            <a:r>
              <a:rPr lang="en-US" sz="2000" dirty="0"/>
              <a:t>Hydride concentrations are not uniform, because they respond to temperature and stress gradients</a:t>
            </a:r>
          </a:p>
          <a:p>
            <a:r>
              <a:rPr lang="en-US" sz="2000" dirty="0"/>
              <a:t>Hydrogen tends to move toward lower temperature (</a:t>
            </a:r>
            <a:r>
              <a:rPr lang="en-US" sz="2000" dirty="0" err="1"/>
              <a:t>Soret</a:t>
            </a:r>
            <a:r>
              <a:rPr lang="en-US" sz="2000" dirty="0"/>
              <a:t> effect)</a:t>
            </a:r>
          </a:p>
          <a:p>
            <a:r>
              <a:rPr lang="en-US" sz="2000" dirty="0"/>
              <a:t>It also moves to areas with tensile stress</a:t>
            </a:r>
          </a:p>
          <a:p>
            <a:r>
              <a:rPr lang="en-US" sz="2000" dirty="0"/>
              <a:t>Hydrogen has a low solubility in zirconium, so even small hydrogen concentrations result in hydrides</a:t>
            </a:r>
          </a:p>
        </p:txBody>
      </p:sp>
      <p:sp>
        <p:nvSpPr>
          <p:cNvPr id="4" name="Slide Number Placeholder 3">
            <a:extLst>
              <a:ext uri="{FF2B5EF4-FFF2-40B4-BE49-F238E27FC236}">
                <a16:creationId xmlns:a16="http://schemas.microsoft.com/office/drawing/2014/main" id="{C63DBC37-38FD-EB4C-A827-4755E28F2698}"/>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pic>
        <p:nvPicPr>
          <p:cNvPr id="5" name="Picture 4">
            <a:extLst>
              <a:ext uri="{FF2B5EF4-FFF2-40B4-BE49-F238E27FC236}">
                <a16:creationId xmlns:a16="http://schemas.microsoft.com/office/drawing/2014/main" id="{E72031EF-3C62-6047-9F10-C5AE611868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154"/>
          <a:stretch>
            <a:fillRect/>
          </a:stretch>
        </p:blipFill>
        <p:spPr bwMode="auto">
          <a:xfrm>
            <a:off x="7001625" y="1678610"/>
            <a:ext cx="4275975" cy="18971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6" name="Picture 5">
            <a:extLst>
              <a:ext uri="{FF2B5EF4-FFF2-40B4-BE49-F238E27FC236}">
                <a16:creationId xmlns:a16="http://schemas.microsoft.com/office/drawing/2014/main" id="{18789D66-4592-1D4E-851C-803D23E48322}"/>
              </a:ext>
            </a:extLst>
          </p:cNvPr>
          <p:cNvPicPr>
            <a:picLocks noChangeAspect="1"/>
          </p:cNvPicPr>
          <p:nvPr/>
        </p:nvPicPr>
        <p:blipFill>
          <a:blip r:embed="rId3"/>
          <a:stretch>
            <a:fillRect/>
          </a:stretch>
        </p:blipFill>
        <p:spPr>
          <a:xfrm>
            <a:off x="7278254" y="3592340"/>
            <a:ext cx="3579008" cy="2946573"/>
          </a:xfrm>
          <a:prstGeom prst="rect">
            <a:avLst/>
          </a:prstGeom>
        </p:spPr>
      </p:pic>
    </p:spTree>
    <p:extLst>
      <p:ext uri="{BB962C8B-B14F-4D97-AF65-F5344CB8AC3E}">
        <p14:creationId xmlns:p14="http://schemas.microsoft.com/office/powerpoint/2010/main" val="37643870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8BFD7-233A-844E-A76C-125D6BA2A343}"/>
              </a:ext>
            </a:extLst>
          </p:cNvPr>
          <p:cNvSpPr>
            <a:spLocks noGrp="1"/>
          </p:cNvSpPr>
          <p:nvPr>
            <p:ph type="title"/>
          </p:nvPr>
        </p:nvSpPr>
        <p:spPr/>
        <p:txBody>
          <a:bodyPr/>
          <a:lstStyle/>
          <a:p>
            <a:r>
              <a:rPr lang="en-US" dirty="0"/>
              <a:t>Effect of Hydrides</a:t>
            </a:r>
          </a:p>
        </p:txBody>
      </p:sp>
      <p:sp>
        <p:nvSpPr>
          <p:cNvPr id="3" name="Content Placeholder 2">
            <a:extLst>
              <a:ext uri="{FF2B5EF4-FFF2-40B4-BE49-F238E27FC236}">
                <a16:creationId xmlns:a16="http://schemas.microsoft.com/office/drawing/2014/main" id="{E4E7C614-A4F1-144C-ADE4-993EF200E62E}"/>
              </a:ext>
            </a:extLst>
          </p:cNvPr>
          <p:cNvSpPr>
            <a:spLocks noGrp="1"/>
          </p:cNvSpPr>
          <p:nvPr>
            <p:ph idx="1"/>
          </p:nvPr>
        </p:nvSpPr>
        <p:spPr>
          <a:xfrm>
            <a:off x="609600" y="2160495"/>
            <a:ext cx="6022109" cy="3965670"/>
          </a:xfrm>
        </p:spPr>
        <p:txBody>
          <a:bodyPr>
            <a:normAutofit/>
          </a:bodyPr>
          <a:lstStyle/>
          <a:p>
            <a:r>
              <a:rPr lang="en-US" sz="2000" dirty="0"/>
              <a:t>The hydride rim is caused by the </a:t>
            </a:r>
            <a:r>
              <a:rPr lang="en-US" sz="2000" dirty="0" err="1"/>
              <a:t>Soret</a:t>
            </a:r>
            <a:r>
              <a:rPr lang="en-US" sz="2000" dirty="0"/>
              <a:t> effect and the temperature dependence of the solubility</a:t>
            </a:r>
          </a:p>
          <a:p>
            <a:r>
              <a:rPr lang="en-US" sz="2000" dirty="0"/>
              <a:t>The hydride rim and blisters can cause a loss of ductility, leading to earlier failure</a:t>
            </a:r>
          </a:p>
          <a:p>
            <a:r>
              <a:rPr lang="en-US" sz="2000" dirty="0"/>
              <a:t>Hydride rims are layers of uniform depth, that can reach 50–60 microns, and cover a wide area on the tube azimuthal and axial directions</a:t>
            </a:r>
          </a:p>
          <a:p>
            <a:r>
              <a:rPr lang="en-US" sz="2000" dirty="0"/>
              <a:t>Blisters have an elliptic shape, are more localized on the tube external surface and are deeper, usually covering half of the cladding thickness </a:t>
            </a:r>
          </a:p>
        </p:txBody>
      </p:sp>
      <p:sp>
        <p:nvSpPr>
          <p:cNvPr id="4" name="Slide Number Placeholder 3">
            <a:extLst>
              <a:ext uri="{FF2B5EF4-FFF2-40B4-BE49-F238E27FC236}">
                <a16:creationId xmlns:a16="http://schemas.microsoft.com/office/drawing/2014/main" id="{5FB0B10D-0496-8D47-BA09-786024985419}"/>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pic>
        <p:nvPicPr>
          <p:cNvPr id="5" name="Picture 3">
            <a:extLst>
              <a:ext uri="{FF2B5EF4-FFF2-40B4-BE49-F238E27FC236}">
                <a16:creationId xmlns:a16="http://schemas.microsoft.com/office/drawing/2014/main" id="{537FDAD4-6133-F243-A3A6-EE8AFF4BD1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7236" y="1968501"/>
            <a:ext cx="5064125" cy="39024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1760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F63BD-947F-8B4D-984A-13BE6A3C77FB}"/>
              </a:ext>
            </a:extLst>
          </p:cNvPr>
          <p:cNvSpPr>
            <a:spLocks noGrp="1"/>
          </p:cNvSpPr>
          <p:nvPr>
            <p:ph type="title"/>
          </p:nvPr>
        </p:nvSpPr>
        <p:spPr/>
        <p:txBody>
          <a:bodyPr/>
          <a:lstStyle/>
          <a:p>
            <a:r>
              <a:rPr lang="en-US" dirty="0"/>
              <a:t>Blister failure examples</a:t>
            </a:r>
          </a:p>
        </p:txBody>
      </p:sp>
      <p:sp>
        <p:nvSpPr>
          <p:cNvPr id="4" name="Slide Number Placeholder 3">
            <a:extLst>
              <a:ext uri="{FF2B5EF4-FFF2-40B4-BE49-F238E27FC236}">
                <a16:creationId xmlns:a16="http://schemas.microsoft.com/office/drawing/2014/main" id="{88E391E8-90AB-1E4F-8E53-DBB932095C88}"/>
              </a:ext>
            </a:extLst>
          </p:cNvPr>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sp>
        <p:nvSpPr>
          <p:cNvPr id="5" name="Slide Number Placeholder 5">
            <a:extLst>
              <a:ext uri="{FF2B5EF4-FFF2-40B4-BE49-F238E27FC236}">
                <a16:creationId xmlns:a16="http://schemas.microsoft.com/office/drawing/2014/main" id="{D552DB5C-5471-EE48-BD5D-9D0EA2A785F4}"/>
              </a:ext>
            </a:extLst>
          </p:cNvPr>
          <p:cNvSpPr txBox="1">
            <a:spLocks/>
          </p:cNvSpPr>
          <p:nvPr/>
        </p:nvSpPr>
        <p:spPr>
          <a:xfrm>
            <a:off x="7864763" y="6419382"/>
            <a:ext cx="2133600" cy="365125"/>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lIns="82058" tIns="41029" rIns="82058" bIns="41029" rtlCol="0" anchor="ctr"/>
          <a:lstStyle>
            <a:defPPr>
              <a:defRPr lang="en-US"/>
            </a:defPPr>
            <a:lvl1pPr marL="0" algn="r" defTabSz="914400" rtl="0" eaLnBrk="0" fontAlgn="auto" latinLnBrk="0" hangingPunct="0">
              <a:spcBef>
                <a:spcPts val="0"/>
              </a:spcBef>
              <a:spcAft>
                <a:spcPts val="0"/>
              </a:spcAft>
              <a:defRPr sz="2200" kern="1200">
                <a:solidFill>
                  <a:schemeClr val="tx1"/>
                </a:solidFill>
                <a:latin typeface="Arial" charset="0"/>
                <a:ea typeface="ＭＳ Ｐゴシック" charset="0"/>
                <a:cs typeface="+mn-cs"/>
              </a:defRPr>
            </a:lvl1pPr>
            <a:lvl2pPr marL="666723" indent="-256432" algn="l" defTabSz="914400" rtl="0" eaLnBrk="0" latinLnBrk="0" hangingPunct="0">
              <a:defRPr sz="2200" kern="1200">
                <a:solidFill>
                  <a:schemeClr val="tx1"/>
                </a:solidFill>
                <a:latin typeface="Arial" charset="0"/>
                <a:ea typeface="ＭＳ Ｐゴシック" charset="0"/>
                <a:cs typeface="+mn-cs"/>
              </a:defRPr>
            </a:lvl2pPr>
            <a:lvl3pPr marL="1025728" indent="-205146" algn="l" defTabSz="914400" rtl="0" eaLnBrk="0" latinLnBrk="0" hangingPunct="0">
              <a:defRPr sz="2200" kern="1200">
                <a:solidFill>
                  <a:schemeClr val="tx1"/>
                </a:solidFill>
                <a:latin typeface="Arial" charset="0"/>
                <a:ea typeface="ＭＳ Ｐゴシック" charset="0"/>
                <a:cs typeface="+mn-cs"/>
              </a:defRPr>
            </a:lvl3pPr>
            <a:lvl4pPr marL="1436019" indent="-205146" algn="l" defTabSz="914400" rtl="0" eaLnBrk="0" latinLnBrk="0" hangingPunct="0">
              <a:defRPr sz="2200" kern="1200">
                <a:solidFill>
                  <a:schemeClr val="tx1"/>
                </a:solidFill>
                <a:latin typeface="Arial" charset="0"/>
                <a:ea typeface="ＭＳ Ｐゴシック" charset="0"/>
                <a:cs typeface="+mn-cs"/>
              </a:defRPr>
            </a:lvl4pPr>
            <a:lvl5pPr marL="1846311" indent="-205146" algn="l" defTabSz="914400" rtl="0" eaLnBrk="0" latinLnBrk="0" hangingPunct="0">
              <a:defRPr sz="2200" kern="1200">
                <a:solidFill>
                  <a:schemeClr val="tx1"/>
                </a:solidFill>
                <a:latin typeface="Arial" charset="0"/>
                <a:ea typeface="ＭＳ Ｐゴシック" charset="0"/>
                <a:cs typeface="+mn-cs"/>
              </a:defRPr>
            </a:lvl5pPr>
            <a:lvl6pPr marL="2256602" indent="-205146" algn="l" defTabSz="914400" rtl="0" eaLnBrk="0" fontAlgn="base" latinLnBrk="0" hangingPunct="0">
              <a:spcBef>
                <a:spcPct val="20000"/>
              </a:spcBef>
              <a:spcAft>
                <a:spcPct val="0"/>
              </a:spcAft>
              <a:defRPr sz="2200" kern="1200">
                <a:solidFill>
                  <a:schemeClr val="tx1"/>
                </a:solidFill>
                <a:latin typeface="Arial" charset="0"/>
                <a:ea typeface="ＭＳ Ｐゴシック" charset="0"/>
                <a:cs typeface="+mn-cs"/>
              </a:defRPr>
            </a:lvl6pPr>
            <a:lvl7pPr marL="2666893" indent="-205146" algn="l" defTabSz="914400" rtl="0" eaLnBrk="0" fontAlgn="base" latinLnBrk="0" hangingPunct="0">
              <a:spcBef>
                <a:spcPct val="20000"/>
              </a:spcBef>
              <a:spcAft>
                <a:spcPct val="0"/>
              </a:spcAft>
              <a:defRPr sz="2200" kern="1200">
                <a:solidFill>
                  <a:schemeClr val="tx1"/>
                </a:solidFill>
                <a:latin typeface="Arial" charset="0"/>
                <a:ea typeface="ＭＳ Ｐゴシック" charset="0"/>
                <a:cs typeface="+mn-cs"/>
              </a:defRPr>
            </a:lvl7pPr>
            <a:lvl8pPr marL="3077185" indent="-205146" algn="l" defTabSz="914400" rtl="0" eaLnBrk="0" fontAlgn="base" latinLnBrk="0" hangingPunct="0">
              <a:spcBef>
                <a:spcPct val="20000"/>
              </a:spcBef>
              <a:spcAft>
                <a:spcPct val="0"/>
              </a:spcAft>
              <a:defRPr sz="2200" kern="1200">
                <a:solidFill>
                  <a:schemeClr val="tx1"/>
                </a:solidFill>
                <a:latin typeface="Arial" charset="0"/>
                <a:ea typeface="ＭＳ Ｐゴシック" charset="0"/>
                <a:cs typeface="+mn-cs"/>
              </a:defRPr>
            </a:lvl8pPr>
            <a:lvl9pPr marL="3487476" indent="-205146" algn="l" defTabSz="914400" rtl="0" eaLnBrk="0" fontAlgn="base" latinLnBrk="0" hangingPunct="0">
              <a:spcBef>
                <a:spcPct val="20000"/>
              </a:spcBef>
              <a:spcAft>
                <a:spcPct val="0"/>
              </a:spcAft>
              <a:defRPr sz="2200" kern="1200">
                <a:solidFill>
                  <a:schemeClr val="tx1"/>
                </a:solidFill>
                <a:latin typeface="Arial" charset="0"/>
                <a:ea typeface="ＭＳ Ｐゴシック" charset="0"/>
                <a:cs typeface="+mn-cs"/>
              </a:defRPr>
            </a:lvl9pPr>
          </a:lstStyle>
          <a:p>
            <a:pPr algn="ctr" eaLnBrk="1" hangingPunct="1"/>
            <a:fld id="{AE5C7E4E-02CE-604F-B9D1-8023018A5DCC}" type="slidenum">
              <a:rPr lang="en-US" sz="1200" i="1" smtClean="0">
                <a:solidFill>
                  <a:srgbClr val="000000"/>
                </a:solidFill>
              </a:rPr>
              <a:pPr algn="ctr" eaLnBrk="1" hangingPunct="1"/>
              <a:t>15</a:t>
            </a:fld>
            <a:endParaRPr lang="en-US" sz="1200" i="1">
              <a:solidFill>
                <a:srgbClr val="000000"/>
              </a:solidFill>
            </a:endParaRPr>
          </a:p>
        </p:txBody>
      </p:sp>
      <p:pic>
        <p:nvPicPr>
          <p:cNvPr id="6" name="Picture 2" descr="83_300_cross">
            <a:extLst>
              <a:ext uri="{FF2B5EF4-FFF2-40B4-BE49-F238E27FC236}">
                <a16:creationId xmlns:a16="http://schemas.microsoft.com/office/drawing/2014/main" id="{C2F586A8-498E-2A42-B171-199943C24D62}"/>
              </a:ext>
            </a:extLst>
          </p:cNvPr>
          <p:cNvPicPr>
            <a:picLocks noChangeAspect="1" noChangeArrowheads="1"/>
          </p:cNvPicPr>
          <p:nvPr/>
        </p:nvPicPr>
        <p:blipFill>
          <a:blip r:embed="rId2">
            <a:lum bright="-10000" contrast="14000"/>
            <a:grayscl/>
            <a:extLst>
              <a:ext uri="{28A0092B-C50C-407E-A947-70E740481C1C}">
                <a14:useLocalDpi xmlns:a14="http://schemas.microsoft.com/office/drawing/2010/main" val="0"/>
              </a:ext>
            </a:extLst>
          </a:blip>
          <a:srcRect/>
          <a:stretch>
            <a:fillRect/>
          </a:stretch>
        </p:blipFill>
        <p:spPr bwMode="auto">
          <a:xfrm>
            <a:off x="6023552" y="4286249"/>
            <a:ext cx="2902238" cy="21795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4" descr="39_25_cross">
            <a:extLst>
              <a:ext uri="{FF2B5EF4-FFF2-40B4-BE49-F238E27FC236}">
                <a16:creationId xmlns:a16="http://schemas.microsoft.com/office/drawing/2014/main" id="{FB1BA102-FF95-654F-B141-D6A58D5734C6}"/>
              </a:ext>
            </a:extLst>
          </p:cNvPr>
          <p:cNvPicPr>
            <a:picLocks noChangeAspect="1" noChangeArrowheads="1"/>
          </p:cNvPicPr>
          <p:nvPr/>
        </p:nvPicPr>
        <p:blipFill>
          <a:blip r:embed="rId3">
            <a:lum bright="-6000" contrast="6000"/>
            <a:grayscl/>
            <a:extLst>
              <a:ext uri="{28A0092B-C50C-407E-A947-70E740481C1C}">
                <a14:useLocalDpi xmlns:a14="http://schemas.microsoft.com/office/drawing/2010/main" val="0"/>
              </a:ext>
            </a:extLst>
          </a:blip>
          <a:srcRect/>
          <a:stretch>
            <a:fillRect/>
          </a:stretch>
        </p:blipFill>
        <p:spPr bwMode="auto">
          <a:xfrm>
            <a:off x="6026438" y="2075889"/>
            <a:ext cx="2913784" cy="21417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5" descr="53_300_cross">
            <a:extLst>
              <a:ext uri="{FF2B5EF4-FFF2-40B4-BE49-F238E27FC236}">
                <a16:creationId xmlns:a16="http://schemas.microsoft.com/office/drawing/2014/main" id="{0DB27D75-1829-BD4A-87EF-C51884602E9D}"/>
              </a:ext>
            </a:extLst>
          </p:cNvPr>
          <p:cNvPicPr>
            <a:picLocks noChangeAspect="1" noChangeArrowheads="1"/>
          </p:cNvPicPr>
          <p:nvPr/>
        </p:nvPicPr>
        <p:blipFill>
          <a:blip r:embed="rId4">
            <a:lum bright="-8000" contrast="10000"/>
            <a:grayscl/>
            <a:extLst>
              <a:ext uri="{28A0092B-C50C-407E-A947-70E740481C1C}">
                <a14:useLocalDpi xmlns:a14="http://schemas.microsoft.com/office/drawing/2010/main" val="0"/>
              </a:ext>
            </a:extLst>
          </a:blip>
          <a:srcRect/>
          <a:stretch>
            <a:fillRect/>
          </a:stretch>
        </p:blipFill>
        <p:spPr bwMode="auto">
          <a:xfrm>
            <a:off x="3041938" y="4286250"/>
            <a:ext cx="2913784" cy="22047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6" descr="93_25_cross">
            <a:extLst>
              <a:ext uri="{FF2B5EF4-FFF2-40B4-BE49-F238E27FC236}">
                <a16:creationId xmlns:a16="http://schemas.microsoft.com/office/drawing/2014/main" id="{7C8DAC14-3C13-6C4B-9CAA-A1663AF25357}"/>
              </a:ext>
            </a:extLst>
          </p:cNvPr>
          <p:cNvPicPr>
            <a:picLocks noChangeAspect="1" noChangeArrowheads="1"/>
          </p:cNvPicPr>
          <p:nvPr/>
        </p:nvPicPr>
        <p:blipFill>
          <a:blip r:embed="rId5">
            <a:lum bright="-6000" contrast="6000"/>
            <a:grayscl/>
            <a:extLst>
              <a:ext uri="{28A0092B-C50C-407E-A947-70E740481C1C}">
                <a14:useLocalDpi xmlns:a14="http://schemas.microsoft.com/office/drawing/2010/main" val="0"/>
              </a:ext>
            </a:extLst>
          </a:blip>
          <a:srcRect/>
          <a:stretch>
            <a:fillRect/>
          </a:stretch>
        </p:blipFill>
        <p:spPr bwMode="auto">
          <a:xfrm>
            <a:off x="3039052" y="2000249"/>
            <a:ext cx="2902238" cy="21795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Rectangle 7">
            <a:extLst>
              <a:ext uri="{FF2B5EF4-FFF2-40B4-BE49-F238E27FC236}">
                <a16:creationId xmlns:a16="http://schemas.microsoft.com/office/drawing/2014/main" id="{4228C54E-6395-8E47-A9DF-3CDA97D97322}"/>
              </a:ext>
            </a:extLst>
          </p:cNvPr>
          <p:cNvSpPr>
            <a:spLocks noChangeArrowheads="1"/>
          </p:cNvSpPr>
          <p:nvPr/>
        </p:nvSpPr>
        <p:spPr bwMode="auto">
          <a:xfrm>
            <a:off x="8944552" y="2720228"/>
            <a:ext cx="1506682" cy="74239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1397" tIns="45698" rIns="91397" bIns="45698" anchor="ctr">
            <a:spAutoFit/>
          </a:bodyPr>
          <a:lstStyle/>
          <a:p>
            <a:pPr>
              <a:spcBef>
                <a:spcPct val="0"/>
              </a:spcBef>
            </a:pPr>
            <a:r>
              <a:rPr lang="en-US" sz="1400" b="1">
                <a:solidFill>
                  <a:srgbClr val="000000"/>
                </a:solidFill>
                <a:latin typeface="Times New Roman" charset="0"/>
                <a:cs typeface="Arial" charset="0"/>
              </a:rPr>
              <a:t>40 μm Blister Broken at 25 °C</a:t>
            </a:r>
          </a:p>
          <a:p>
            <a:pPr>
              <a:spcBef>
                <a:spcPct val="0"/>
              </a:spcBef>
            </a:pPr>
            <a:r>
              <a:rPr lang="en-US" sz="1400" b="1">
                <a:solidFill>
                  <a:srgbClr val="000000"/>
                </a:solidFill>
                <a:latin typeface="Times New Roman" charset="0"/>
                <a:cs typeface="Arial" charset="0"/>
              </a:rPr>
              <a:t>M014 </a:t>
            </a:r>
          </a:p>
        </p:txBody>
      </p:sp>
      <p:sp>
        <p:nvSpPr>
          <p:cNvPr id="11" name="Rectangle 8">
            <a:extLst>
              <a:ext uri="{FF2B5EF4-FFF2-40B4-BE49-F238E27FC236}">
                <a16:creationId xmlns:a16="http://schemas.microsoft.com/office/drawing/2014/main" id="{A33DA5DE-64C3-C14D-84AD-94F8E7285269}"/>
              </a:ext>
            </a:extLst>
          </p:cNvPr>
          <p:cNvSpPr>
            <a:spLocks noChangeArrowheads="1"/>
          </p:cNvSpPr>
          <p:nvPr/>
        </p:nvSpPr>
        <p:spPr bwMode="auto">
          <a:xfrm>
            <a:off x="1480416" y="5065058"/>
            <a:ext cx="1561523" cy="74239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1397" tIns="45698" rIns="91397" bIns="45698" anchor="ctr">
            <a:spAutoFit/>
          </a:bodyPr>
          <a:lstStyle/>
          <a:p>
            <a:pPr>
              <a:spcBef>
                <a:spcPct val="0"/>
              </a:spcBef>
            </a:pPr>
            <a:r>
              <a:rPr lang="en-US" sz="1400" b="1">
                <a:solidFill>
                  <a:srgbClr val="000000"/>
                </a:solidFill>
                <a:latin typeface="Times New Roman" charset="0"/>
                <a:cs typeface="Arial" charset="0"/>
              </a:rPr>
              <a:t>53 μm Blister Broken at 300 °C</a:t>
            </a:r>
            <a:br>
              <a:rPr lang="en-US" sz="1400" b="1">
                <a:solidFill>
                  <a:srgbClr val="000000"/>
                </a:solidFill>
                <a:latin typeface="Times New Roman" charset="0"/>
                <a:cs typeface="Arial" charset="0"/>
              </a:rPr>
            </a:br>
            <a:r>
              <a:rPr lang="en-US" sz="1400" b="1">
                <a:solidFill>
                  <a:srgbClr val="000000"/>
                </a:solidFill>
                <a:latin typeface="Times New Roman" charset="0"/>
                <a:cs typeface="Arial" charset="0"/>
              </a:rPr>
              <a:t>M025 </a:t>
            </a:r>
          </a:p>
        </p:txBody>
      </p:sp>
      <p:sp>
        <p:nvSpPr>
          <p:cNvPr id="12" name="Rectangle 9">
            <a:extLst>
              <a:ext uri="{FF2B5EF4-FFF2-40B4-BE49-F238E27FC236}">
                <a16:creationId xmlns:a16="http://schemas.microsoft.com/office/drawing/2014/main" id="{D0E9DE82-742F-AF4C-9960-8D6391031852}"/>
              </a:ext>
            </a:extLst>
          </p:cNvPr>
          <p:cNvSpPr>
            <a:spLocks noChangeArrowheads="1"/>
          </p:cNvSpPr>
          <p:nvPr/>
        </p:nvSpPr>
        <p:spPr bwMode="auto">
          <a:xfrm>
            <a:off x="1470313" y="2868706"/>
            <a:ext cx="1506682" cy="74239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1397" tIns="45698" rIns="91397" bIns="45698" anchor="ctr">
            <a:spAutoFit/>
          </a:bodyPr>
          <a:lstStyle/>
          <a:p>
            <a:pPr>
              <a:spcBef>
                <a:spcPct val="0"/>
              </a:spcBef>
            </a:pPr>
            <a:r>
              <a:rPr lang="en-US" sz="1400" b="1">
                <a:solidFill>
                  <a:srgbClr val="000000"/>
                </a:solidFill>
                <a:latin typeface="Times New Roman" charset="0"/>
                <a:cs typeface="Arial" charset="0"/>
              </a:rPr>
              <a:t>93 μm Blister Broken at 25 °C </a:t>
            </a:r>
          </a:p>
          <a:p>
            <a:pPr>
              <a:spcBef>
                <a:spcPct val="0"/>
              </a:spcBef>
            </a:pPr>
            <a:r>
              <a:rPr lang="en-US" sz="1400" b="1">
                <a:solidFill>
                  <a:srgbClr val="000000"/>
                </a:solidFill>
                <a:latin typeface="Times New Roman" charset="0"/>
                <a:cs typeface="Arial" charset="0"/>
              </a:rPr>
              <a:t>M020</a:t>
            </a:r>
          </a:p>
        </p:txBody>
      </p:sp>
      <p:sp>
        <p:nvSpPr>
          <p:cNvPr id="13" name="Rectangle 10">
            <a:extLst>
              <a:ext uri="{FF2B5EF4-FFF2-40B4-BE49-F238E27FC236}">
                <a16:creationId xmlns:a16="http://schemas.microsoft.com/office/drawing/2014/main" id="{88C9BEF9-3448-5446-8CF4-FB69C9A80AC6}"/>
              </a:ext>
            </a:extLst>
          </p:cNvPr>
          <p:cNvSpPr>
            <a:spLocks noChangeArrowheads="1"/>
          </p:cNvSpPr>
          <p:nvPr/>
        </p:nvSpPr>
        <p:spPr bwMode="auto">
          <a:xfrm>
            <a:off x="8857961" y="4989419"/>
            <a:ext cx="1562965" cy="74239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1397" tIns="45698" rIns="91397" bIns="45698" anchor="ctr">
            <a:spAutoFit/>
          </a:bodyPr>
          <a:lstStyle/>
          <a:p>
            <a:pPr>
              <a:spcBef>
                <a:spcPct val="0"/>
              </a:spcBef>
            </a:pPr>
            <a:r>
              <a:rPr lang="en-US" sz="1400" b="1">
                <a:solidFill>
                  <a:srgbClr val="000000"/>
                </a:solidFill>
                <a:latin typeface="Times New Roman" charset="0"/>
                <a:cs typeface="Arial" charset="0"/>
              </a:rPr>
              <a:t>83 μm Blister Broken at 300 °C</a:t>
            </a:r>
            <a:br>
              <a:rPr lang="en-US" sz="1400" b="1">
                <a:solidFill>
                  <a:srgbClr val="000000"/>
                </a:solidFill>
                <a:latin typeface="Times New Roman" charset="0"/>
                <a:cs typeface="Arial" charset="0"/>
              </a:rPr>
            </a:br>
            <a:r>
              <a:rPr lang="en-US" sz="1400" b="1">
                <a:solidFill>
                  <a:srgbClr val="000000"/>
                </a:solidFill>
                <a:latin typeface="Times New Roman" charset="0"/>
                <a:cs typeface="Arial" charset="0"/>
              </a:rPr>
              <a:t>M023 </a:t>
            </a:r>
          </a:p>
        </p:txBody>
      </p:sp>
      <p:sp>
        <p:nvSpPr>
          <p:cNvPr id="14" name="Text Box 11">
            <a:extLst>
              <a:ext uri="{FF2B5EF4-FFF2-40B4-BE49-F238E27FC236}">
                <a16:creationId xmlns:a16="http://schemas.microsoft.com/office/drawing/2014/main" id="{E244B8ED-ED65-B442-91DD-A53920DAC613}"/>
              </a:ext>
            </a:extLst>
          </p:cNvPr>
          <p:cNvSpPr txBox="1">
            <a:spLocks noChangeArrowheads="1"/>
          </p:cNvSpPr>
          <p:nvPr/>
        </p:nvSpPr>
        <p:spPr bwMode="auto">
          <a:xfrm>
            <a:off x="2838450" y="1881187"/>
            <a:ext cx="2869045" cy="368394"/>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1397" tIns="45698" rIns="91397" bIns="45698">
            <a:spAutoFit/>
          </a:bodyPr>
          <a:lstStyle>
            <a:lvl1pPr eaLnBrk="0" hangingPunct="0">
              <a:defRPr sz="2500">
                <a:solidFill>
                  <a:schemeClr val="tx1"/>
                </a:solidFill>
                <a:latin typeface="Arial" charset="0"/>
                <a:ea typeface="ＭＳ Ｐゴシック" charset="0"/>
              </a:defRPr>
            </a:lvl1pPr>
            <a:lvl2pPr marL="742950" indent="-285750" eaLnBrk="0" hangingPunct="0">
              <a:defRPr sz="2500">
                <a:solidFill>
                  <a:schemeClr val="tx1"/>
                </a:solidFill>
                <a:latin typeface="Arial" charset="0"/>
                <a:ea typeface="ＭＳ Ｐゴシック" charset="0"/>
              </a:defRPr>
            </a:lvl2pPr>
            <a:lvl3pPr marL="1143000" indent="-228600" eaLnBrk="0" hangingPunct="0">
              <a:defRPr sz="2500">
                <a:solidFill>
                  <a:schemeClr val="tx1"/>
                </a:solidFill>
                <a:latin typeface="Arial" charset="0"/>
                <a:ea typeface="ＭＳ Ｐゴシック" charset="0"/>
              </a:defRPr>
            </a:lvl3pPr>
            <a:lvl4pPr marL="1600200" indent="-228600" eaLnBrk="0" hangingPunct="0">
              <a:defRPr sz="2500">
                <a:solidFill>
                  <a:schemeClr val="tx1"/>
                </a:solidFill>
                <a:latin typeface="Arial" charset="0"/>
                <a:ea typeface="ＭＳ Ｐゴシック" charset="0"/>
              </a:defRPr>
            </a:lvl4pPr>
            <a:lvl5pPr marL="2057400" indent="-228600" eaLnBrk="0" hangingPunct="0">
              <a:defRPr sz="2500">
                <a:solidFill>
                  <a:schemeClr val="tx1"/>
                </a:solidFill>
                <a:latin typeface="Arial" charset="0"/>
                <a:ea typeface="ＭＳ Ｐゴシック" charset="0"/>
              </a:defRPr>
            </a:lvl5pPr>
            <a:lvl6pPr marL="2514600" indent="-228600" eaLnBrk="0" fontAlgn="base" hangingPunct="0">
              <a:spcBef>
                <a:spcPct val="20000"/>
              </a:spcBef>
              <a:spcAft>
                <a:spcPct val="0"/>
              </a:spcAft>
              <a:defRPr sz="2500">
                <a:solidFill>
                  <a:schemeClr val="tx1"/>
                </a:solidFill>
                <a:latin typeface="Arial" charset="0"/>
                <a:ea typeface="ＭＳ Ｐゴシック" charset="0"/>
              </a:defRPr>
            </a:lvl6pPr>
            <a:lvl7pPr marL="2971800" indent="-228600" eaLnBrk="0" fontAlgn="base" hangingPunct="0">
              <a:spcBef>
                <a:spcPct val="20000"/>
              </a:spcBef>
              <a:spcAft>
                <a:spcPct val="0"/>
              </a:spcAft>
              <a:defRPr sz="2500">
                <a:solidFill>
                  <a:schemeClr val="tx1"/>
                </a:solidFill>
                <a:latin typeface="Arial" charset="0"/>
                <a:ea typeface="ＭＳ Ｐゴシック" charset="0"/>
              </a:defRPr>
            </a:lvl7pPr>
            <a:lvl8pPr marL="3429000" indent="-228600" eaLnBrk="0" fontAlgn="base" hangingPunct="0">
              <a:spcBef>
                <a:spcPct val="20000"/>
              </a:spcBef>
              <a:spcAft>
                <a:spcPct val="0"/>
              </a:spcAft>
              <a:defRPr sz="2500">
                <a:solidFill>
                  <a:schemeClr val="tx1"/>
                </a:solidFill>
                <a:latin typeface="Arial" charset="0"/>
                <a:ea typeface="ＭＳ Ｐゴシック" charset="0"/>
              </a:defRPr>
            </a:lvl8pPr>
            <a:lvl9pPr marL="3886200" indent="-228600" eaLnBrk="0" fontAlgn="base" hangingPunct="0">
              <a:spcBef>
                <a:spcPct val="20000"/>
              </a:spcBef>
              <a:spcAft>
                <a:spcPct val="0"/>
              </a:spcAft>
              <a:defRPr sz="2500">
                <a:solidFill>
                  <a:schemeClr val="tx1"/>
                </a:solidFill>
                <a:latin typeface="Arial" charset="0"/>
                <a:ea typeface="ＭＳ Ｐゴシック" charset="0"/>
              </a:defRPr>
            </a:lvl9pPr>
          </a:lstStyle>
          <a:p>
            <a:pPr algn="ctr" eaLnBrk="1" hangingPunct="1">
              <a:spcBef>
                <a:spcPct val="50000"/>
              </a:spcBef>
            </a:pPr>
            <a:r>
              <a:rPr lang="en-US" sz="1800">
                <a:solidFill>
                  <a:srgbClr val="000000"/>
                </a:solidFill>
                <a:latin typeface="Times New Roman" charset="0"/>
                <a:cs typeface="Arial" charset="0"/>
              </a:rPr>
              <a:t>90 degree failure at RT</a:t>
            </a:r>
          </a:p>
        </p:txBody>
      </p:sp>
      <p:sp>
        <p:nvSpPr>
          <p:cNvPr id="15" name="Text Box 12">
            <a:extLst>
              <a:ext uri="{FF2B5EF4-FFF2-40B4-BE49-F238E27FC236}">
                <a16:creationId xmlns:a16="http://schemas.microsoft.com/office/drawing/2014/main" id="{8F61356C-1C84-6E44-B91E-E61DCEE9949D}"/>
              </a:ext>
            </a:extLst>
          </p:cNvPr>
          <p:cNvSpPr txBox="1">
            <a:spLocks noChangeArrowheads="1"/>
          </p:cNvSpPr>
          <p:nvPr/>
        </p:nvSpPr>
        <p:spPr bwMode="auto">
          <a:xfrm>
            <a:off x="6039427" y="1727106"/>
            <a:ext cx="2869045" cy="645739"/>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1397" tIns="45698" rIns="91397" bIns="45698">
            <a:spAutoFit/>
          </a:bodyPr>
          <a:lstStyle>
            <a:lvl1pPr eaLnBrk="0" hangingPunct="0">
              <a:defRPr sz="2500">
                <a:solidFill>
                  <a:schemeClr val="tx1"/>
                </a:solidFill>
                <a:latin typeface="Arial" charset="0"/>
                <a:ea typeface="ＭＳ Ｐゴシック" charset="0"/>
              </a:defRPr>
            </a:lvl1pPr>
            <a:lvl2pPr marL="742950" indent="-285750" eaLnBrk="0" hangingPunct="0">
              <a:defRPr sz="2500">
                <a:solidFill>
                  <a:schemeClr val="tx1"/>
                </a:solidFill>
                <a:latin typeface="Arial" charset="0"/>
                <a:ea typeface="ＭＳ Ｐゴシック" charset="0"/>
              </a:defRPr>
            </a:lvl2pPr>
            <a:lvl3pPr marL="1143000" indent="-228600" eaLnBrk="0" hangingPunct="0">
              <a:defRPr sz="2500">
                <a:solidFill>
                  <a:schemeClr val="tx1"/>
                </a:solidFill>
                <a:latin typeface="Arial" charset="0"/>
                <a:ea typeface="ＭＳ Ｐゴシック" charset="0"/>
              </a:defRPr>
            </a:lvl3pPr>
            <a:lvl4pPr marL="1600200" indent="-228600" eaLnBrk="0" hangingPunct="0">
              <a:defRPr sz="2500">
                <a:solidFill>
                  <a:schemeClr val="tx1"/>
                </a:solidFill>
                <a:latin typeface="Arial" charset="0"/>
                <a:ea typeface="ＭＳ Ｐゴシック" charset="0"/>
              </a:defRPr>
            </a:lvl4pPr>
            <a:lvl5pPr marL="2057400" indent="-228600" eaLnBrk="0" hangingPunct="0">
              <a:defRPr sz="2500">
                <a:solidFill>
                  <a:schemeClr val="tx1"/>
                </a:solidFill>
                <a:latin typeface="Arial" charset="0"/>
                <a:ea typeface="ＭＳ Ｐゴシック" charset="0"/>
              </a:defRPr>
            </a:lvl5pPr>
            <a:lvl6pPr marL="2514600" indent="-228600" eaLnBrk="0" fontAlgn="base" hangingPunct="0">
              <a:spcBef>
                <a:spcPct val="20000"/>
              </a:spcBef>
              <a:spcAft>
                <a:spcPct val="0"/>
              </a:spcAft>
              <a:defRPr sz="2500">
                <a:solidFill>
                  <a:schemeClr val="tx1"/>
                </a:solidFill>
                <a:latin typeface="Arial" charset="0"/>
                <a:ea typeface="ＭＳ Ｐゴシック" charset="0"/>
              </a:defRPr>
            </a:lvl6pPr>
            <a:lvl7pPr marL="2971800" indent="-228600" eaLnBrk="0" fontAlgn="base" hangingPunct="0">
              <a:spcBef>
                <a:spcPct val="20000"/>
              </a:spcBef>
              <a:spcAft>
                <a:spcPct val="0"/>
              </a:spcAft>
              <a:defRPr sz="2500">
                <a:solidFill>
                  <a:schemeClr val="tx1"/>
                </a:solidFill>
                <a:latin typeface="Arial" charset="0"/>
                <a:ea typeface="ＭＳ Ｐゴシック" charset="0"/>
              </a:defRPr>
            </a:lvl7pPr>
            <a:lvl8pPr marL="3429000" indent="-228600" eaLnBrk="0" fontAlgn="base" hangingPunct="0">
              <a:spcBef>
                <a:spcPct val="20000"/>
              </a:spcBef>
              <a:spcAft>
                <a:spcPct val="0"/>
              </a:spcAft>
              <a:defRPr sz="2500">
                <a:solidFill>
                  <a:schemeClr val="tx1"/>
                </a:solidFill>
                <a:latin typeface="Arial" charset="0"/>
                <a:ea typeface="ＭＳ Ｐゴシック" charset="0"/>
              </a:defRPr>
            </a:lvl8pPr>
            <a:lvl9pPr marL="3886200" indent="-228600" eaLnBrk="0" fontAlgn="base" hangingPunct="0">
              <a:spcBef>
                <a:spcPct val="20000"/>
              </a:spcBef>
              <a:spcAft>
                <a:spcPct val="0"/>
              </a:spcAft>
              <a:defRPr sz="2500">
                <a:solidFill>
                  <a:schemeClr val="tx1"/>
                </a:solidFill>
                <a:latin typeface="Arial" charset="0"/>
                <a:ea typeface="ＭＳ Ｐゴシック" charset="0"/>
              </a:defRPr>
            </a:lvl9pPr>
          </a:lstStyle>
          <a:p>
            <a:pPr algn="ctr" eaLnBrk="1" hangingPunct="1">
              <a:spcBef>
                <a:spcPct val="50000"/>
              </a:spcBef>
            </a:pPr>
            <a:r>
              <a:rPr lang="en-US" sz="1800">
                <a:solidFill>
                  <a:srgbClr val="000000"/>
                </a:solidFill>
                <a:latin typeface="Times New Roman" charset="0"/>
                <a:cs typeface="Arial" charset="0"/>
              </a:rPr>
              <a:t>But in small blisters =&gt; shear instability</a:t>
            </a:r>
          </a:p>
        </p:txBody>
      </p:sp>
      <p:sp>
        <p:nvSpPr>
          <p:cNvPr id="16" name="Text Box 13">
            <a:extLst>
              <a:ext uri="{FF2B5EF4-FFF2-40B4-BE49-F238E27FC236}">
                <a16:creationId xmlns:a16="http://schemas.microsoft.com/office/drawing/2014/main" id="{10DF684E-67A3-6644-BE8E-CFB09B8FB0B1}"/>
              </a:ext>
            </a:extLst>
          </p:cNvPr>
          <p:cNvSpPr txBox="1">
            <a:spLocks noChangeArrowheads="1"/>
          </p:cNvSpPr>
          <p:nvPr/>
        </p:nvSpPr>
        <p:spPr bwMode="auto">
          <a:xfrm>
            <a:off x="4391313" y="6489606"/>
            <a:ext cx="3909580" cy="368394"/>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1397" tIns="45698" rIns="91397" bIns="45698">
            <a:spAutoFit/>
          </a:bodyPr>
          <a:lstStyle>
            <a:lvl1pPr eaLnBrk="0" hangingPunct="0">
              <a:defRPr sz="2500">
                <a:solidFill>
                  <a:schemeClr val="tx1"/>
                </a:solidFill>
                <a:latin typeface="Arial" charset="0"/>
                <a:ea typeface="ＭＳ Ｐゴシック" charset="0"/>
              </a:defRPr>
            </a:lvl1pPr>
            <a:lvl2pPr marL="742950" indent="-285750" eaLnBrk="0" hangingPunct="0">
              <a:defRPr sz="2500">
                <a:solidFill>
                  <a:schemeClr val="tx1"/>
                </a:solidFill>
                <a:latin typeface="Arial" charset="0"/>
                <a:ea typeface="ＭＳ Ｐゴシック" charset="0"/>
              </a:defRPr>
            </a:lvl2pPr>
            <a:lvl3pPr marL="1143000" indent="-228600" eaLnBrk="0" hangingPunct="0">
              <a:defRPr sz="2500">
                <a:solidFill>
                  <a:schemeClr val="tx1"/>
                </a:solidFill>
                <a:latin typeface="Arial" charset="0"/>
                <a:ea typeface="ＭＳ Ｐゴシック" charset="0"/>
              </a:defRPr>
            </a:lvl3pPr>
            <a:lvl4pPr marL="1600200" indent="-228600" eaLnBrk="0" hangingPunct="0">
              <a:defRPr sz="2500">
                <a:solidFill>
                  <a:schemeClr val="tx1"/>
                </a:solidFill>
                <a:latin typeface="Arial" charset="0"/>
                <a:ea typeface="ＭＳ Ｐゴシック" charset="0"/>
              </a:defRPr>
            </a:lvl4pPr>
            <a:lvl5pPr marL="2057400" indent="-228600" eaLnBrk="0" hangingPunct="0">
              <a:defRPr sz="2500">
                <a:solidFill>
                  <a:schemeClr val="tx1"/>
                </a:solidFill>
                <a:latin typeface="Arial" charset="0"/>
                <a:ea typeface="ＭＳ Ｐゴシック" charset="0"/>
              </a:defRPr>
            </a:lvl5pPr>
            <a:lvl6pPr marL="2514600" indent="-228600" eaLnBrk="0" fontAlgn="base" hangingPunct="0">
              <a:spcBef>
                <a:spcPct val="20000"/>
              </a:spcBef>
              <a:spcAft>
                <a:spcPct val="0"/>
              </a:spcAft>
              <a:defRPr sz="2500">
                <a:solidFill>
                  <a:schemeClr val="tx1"/>
                </a:solidFill>
                <a:latin typeface="Arial" charset="0"/>
                <a:ea typeface="ＭＳ Ｐゴシック" charset="0"/>
              </a:defRPr>
            </a:lvl6pPr>
            <a:lvl7pPr marL="2971800" indent="-228600" eaLnBrk="0" fontAlgn="base" hangingPunct="0">
              <a:spcBef>
                <a:spcPct val="20000"/>
              </a:spcBef>
              <a:spcAft>
                <a:spcPct val="0"/>
              </a:spcAft>
              <a:defRPr sz="2500">
                <a:solidFill>
                  <a:schemeClr val="tx1"/>
                </a:solidFill>
                <a:latin typeface="Arial" charset="0"/>
                <a:ea typeface="ＭＳ Ｐゴシック" charset="0"/>
              </a:defRPr>
            </a:lvl7pPr>
            <a:lvl8pPr marL="3429000" indent="-228600" eaLnBrk="0" fontAlgn="base" hangingPunct="0">
              <a:spcBef>
                <a:spcPct val="20000"/>
              </a:spcBef>
              <a:spcAft>
                <a:spcPct val="0"/>
              </a:spcAft>
              <a:defRPr sz="2500">
                <a:solidFill>
                  <a:schemeClr val="tx1"/>
                </a:solidFill>
                <a:latin typeface="Arial" charset="0"/>
                <a:ea typeface="ＭＳ Ｐゴシック" charset="0"/>
              </a:defRPr>
            </a:lvl8pPr>
            <a:lvl9pPr marL="3886200" indent="-228600" eaLnBrk="0" fontAlgn="base" hangingPunct="0">
              <a:spcBef>
                <a:spcPct val="20000"/>
              </a:spcBef>
              <a:spcAft>
                <a:spcPct val="0"/>
              </a:spcAft>
              <a:defRPr sz="2500">
                <a:solidFill>
                  <a:schemeClr val="tx1"/>
                </a:solidFill>
                <a:latin typeface="Arial" charset="0"/>
                <a:ea typeface="ＭＳ Ｐゴシック" charset="0"/>
              </a:defRPr>
            </a:lvl9pPr>
          </a:lstStyle>
          <a:p>
            <a:pPr algn="ctr" eaLnBrk="1" hangingPunct="1">
              <a:spcBef>
                <a:spcPct val="50000"/>
              </a:spcBef>
            </a:pPr>
            <a:r>
              <a:rPr lang="en-US" sz="1800">
                <a:solidFill>
                  <a:srgbClr val="000000"/>
                </a:solidFill>
                <a:latin typeface="Times New Roman" charset="0"/>
                <a:cs typeface="Arial" charset="0"/>
              </a:rPr>
              <a:t>At 300 C, 45 degree shear</a:t>
            </a:r>
          </a:p>
        </p:txBody>
      </p:sp>
    </p:spTree>
    <p:extLst>
      <p:ext uri="{BB962C8B-B14F-4D97-AF65-F5344CB8AC3E}">
        <p14:creationId xmlns:p14="http://schemas.microsoft.com/office/powerpoint/2010/main" val="14690914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D7BC-893C-9743-9CBC-95D2A059EA9B}"/>
              </a:ext>
            </a:extLst>
          </p:cNvPr>
          <p:cNvSpPr>
            <a:spLocks noGrp="1"/>
          </p:cNvSpPr>
          <p:nvPr>
            <p:ph type="title"/>
          </p:nvPr>
        </p:nvSpPr>
        <p:spPr/>
        <p:txBody>
          <a:bodyPr/>
          <a:lstStyle/>
          <a:p>
            <a:r>
              <a:rPr lang="en-US" dirty="0"/>
              <a:t>Circumferential vs Radial Hydrides</a:t>
            </a:r>
          </a:p>
        </p:txBody>
      </p:sp>
      <p:sp>
        <p:nvSpPr>
          <p:cNvPr id="3" name="Content Placeholder 2">
            <a:extLst>
              <a:ext uri="{FF2B5EF4-FFF2-40B4-BE49-F238E27FC236}">
                <a16:creationId xmlns:a16="http://schemas.microsoft.com/office/drawing/2014/main" id="{635F8A20-37BC-494D-AD01-CEA27F0F3FF8}"/>
              </a:ext>
            </a:extLst>
          </p:cNvPr>
          <p:cNvSpPr>
            <a:spLocks noGrp="1"/>
          </p:cNvSpPr>
          <p:nvPr>
            <p:ph idx="1"/>
          </p:nvPr>
        </p:nvSpPr>
        <p:spPr>
          <a:xfrm>
            <a:off x="609600" y="2160495"/>
            <a:ext cx="4986415" cy="3965670"/>
          </a:xfrm>
        </p:spPr>
        <p:txBody>
          <a:bodyPr>
            <a:normAutofit/>
          </a:bodyPr>
          <a:lstStyle/>
          <a:p>
            <a:r>
              <a:rPr lang="en-US" sz="2000" dirty="0"/>
              <a:t>Under reactor conditions, hydride platelets precipitate circumferentially</a:t>
            </a:r>
          </a:p>
          <a:p>
            <a:r>
              <a:rPr lang="en-US" sz="2000" dirty="0"/>
              <a:t>In used fuel after drying, the hydrides can reprecipitate with a radial orientation</a:t>
            </a:r>
          </a:p>
          <a:p>
            <a:r>
              <a:rPr lang="en-US" sz="2000" dirty="0">
                <a:latin typeface="Arial" charset="0"/>
              </a:rPr>
              <a:t>The hydrides reform in a radial direction due to the tensile hoop stress</a:t>
            </a:r>
          </a:p>
          <a:p>
            <a:r>
              <a:rPr lang="en-US" sz="2000" dirty="0"/>
              <a:t>Radial hydrides provide easy crack paths and </a:t>
            </a:r>
            <a:r>
              <a:rPr lang="en-US" sz="2000" dirty="0">
                <a:latin typeface="Arial" charset="0"/>
                <a:cs typeface="Arial" charset="0"/>
              </a:rPr>
              <a:t>significantly decrease the ductility of the cladding</a:t>
            </a:r>
            <a:endParaRPr lang="en-US" sz="2000" dirty="0"/>
          </a:p>
        </p:txBody>
      </p:sp>
      <p:sp>
        <p:nvSpPr>
          <p:cNvPr id="4" name="Slide Number Placeholder 3">
            <a:extLst>
              <a:ext uri="{FF2B5EF4-FFF2-40B4-BE49-F238E27FC236}">
                <a16:creationId xmlns:a16="http://schemas.microsoft.com/office/drawing/2014/main" id="{06817A44-837C-FA49-ADBB-D14FC695E28C}"/>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pic>
        <p:nvPicPr>
          <p:cNvPr id="5" name="Picture 34">
            <a:extLst>
              <a:ext uri="{FF2B5EF4-FFF2-40B4-BE49-F238E27FC236}">
                <a16:creationId xmlns:a16="http://schemas.microsoft.com/office/drawing/2014/main" id="{A44A2BE3-1FDD-E040-A890-1C2E5B82B9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5986" y="1937421"/>
            <a:ext cx="2300768" cy="22004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35">
            <a:extLst>
              <a:ext uri="{FF2B5EF4-FFF2-40B4-BE49-F238E27FC236}">
                <a16:creationId xmlns:a16="http://schemas.microsoft.com/office/drawing/2014/main" id="{F0045F01-A5AB-5543-84DD-11BEF0BA8F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5985" y="4418546"/>
            <a:ext cx="2299500" cy="21203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Content Placeholder 1">
            <a:extLst>
              <a:ext uri="{FF2B5EF4-FFF2-40B4-BE49-F238E27FC236}">
                <a16:creationId xmlns:a16="http://schemas.microsoft.com/office/drawing/2014/main" id="{F65AD799-152F-A142-ABA8-19911F6E35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9440182" y="1735121"/>
            <a:ext cx="2142218" cy="2916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pic>
        <p:nvPicPr>
          <p:cNvPr id="8" name="Bild 376">
            <a:extLst>
              <a:ext uri="{FF2B5EF4-FFF2-40B4-BE49-F238E27FC236}">
                <a16:creationId xmlns:a16="http://schemas.microsoft.com/office/drawing/2014/main" id="{B703F8CA-EC29-7B4D-BABC-149D5AC8F7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2997" r="795" b="2260"/>
          <a:stretch>
            <a:fillRect/>
          </a:stretch>
        </p:blipFill>
        <p:spPr bwMode="auto">
          <a:xfrm>
            <a:off x="9296121" y="4651927"/>
            <a:ext cx="2383712" cy="1795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2267472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FEEE8-837C-2640-851D-CEE1978DE29B}"/>
              </a:ext>
            </a:extLst>
          </p:cNvPr>
          <p:cNvSpPr>
            <a:spLocks noGrp="1"/>
          </p:cNvSpPr>
          <p:nvPr>
            <p:ph type="title"/>
          </p:nvPr>
        </p:nvSpPr>
        <p:spPr/>
        <p:txBody>
          <a:bodyPr/>
          <a:lstStyle/>
          <a:p>
            <a:r>
              <a:rPr lang="en-US" dirty="0"/>
              <a:t>Delayed Hydride Cracking</a:t>
            </a:r>
          </a:p>
        </p:txBody>
      </p:sp>
      <p:sp>
        <p:nvSpPr>
          <p:cNvPr id="3" name="Content Placeholder 2">
            <a:extLst>
              <a:ext uri="{FF2B5EF4-FFF2-40B4-BE49-F238E27FC236}">
                <a16:creationId xmlns:a16="http://schemas.microsoft.com/office/drawing/2014/main" id="{19653340-A0A2-C349-BE30-A07003370E6B}"/>
              </a:ext>
            </a:extLst>
          </p:cNvPr>
          <p:cNvSpPr>
            <a:spLocks noGrp="1"/>
          </p:cNvSpPr>
          <p:nvPr>
            <p:ph idx="1"/>
          </p:nvPr>
        </p:nvSpPr>
        <p:spPr>
          <a:xfrm>
            <a:off x="609600" y="2160495"/>
            <a:ext cx="6168887" cy="3965670"/>
          </a:xfrm>
        </p:spPr>
        <p:txBody>
          <a:bodyPr/>
          <a:lstStyle/>
          <a:p>
            <a:r>
              <a:rPr lang="en-US" sz="2000" dirty="0"/>
              <a:t>The theory of DHS is that the crack tip hydride grows as hydrogen migrates from hydrides in the bulk of the material to the crack tip</a:t>
            </a:r>
          </a:p>
          <a:p>
            <a:r>
              <a:rPr lang="en-US" sz="2000" dirty="0"/>
              <a:t>The driving force for the diffusion of the hydrogen is the difference in the chemical potential of hydrogen between the bulk material and the crack tip hydride in response to hydrostatic stress</a:t>
            </a:r>
          </a:p>
          <a:p>
            <a:r>
              <a:rPr lang="en-US" sz="2000" dirty="0"/>
              <a:t>An increasing hydrostatic tensile stress reduces the chemical potential of hydrogen in the hydride relative to the bulk</a:t>
            </a:r>
          </a:p>
          <a:p>
            <a:r>
              <a:rPr lang="en-US" sz="2000" dirty="0"/>
              <a:t>This chemical potential difference causes hydrogen in solution to diffuse to the crack tip where it precipitates</a:t>
            </a:r>
          </a:p>
          <a:p>
            <a:endParaRPr lang="en-US" sz="2000" dirty="0"/>
          </a:p>
          <a:p>
            <a:endParaRPr lang="en-US" sz="2000" dirty="0"/>
          </a:p>
        </p:txBody>
      </p:sp>
      <p:sp>
        <p:nvSpPr>
          <p:cNvPr id="4" name="Slide Number Placeholder 3">
            <a:extLst>
              <a:ext uri="{FF2B5EF4-FFF2-40B4-BE49-F238E27FC236}">
                <a16:creationId xmlns:a16="http://schemas.microsoft.com/office/drawing/2014/main" id="{D65B4D68-81E4-A640-86A2-F4601F7F3811}"/>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a:p>
        </p:txBody>
      </p:sp>
      <p:pic>
        <p:nvPicPr>
          <p:cNvPr id="5" name="Picture 4">
            <a:extLst>
              <a:ext uri="{FF2B5EF4-FFF2-40B4-BE49-F238E27FC236}">
                <a16:creationId xmlns:a16="http://schemas.microsoft.com/office/drawing/2014/main" id="{EE6F3F75-7328-A34F-85A2-4E6DB8443A7E}"/>
              </a:ext>
            </a:extLst>
          </p:cNvPr>
          <p:cNvPicPr>
            <a:picLocks noChangeAspect="1"/>
          </p:cNvPicPr>
          <p:nvPr/>
        </p:nvPicPr>
        <p:blipFill>
          <a:blip r:embed="rId2"/>
          <a:stretch>
            <a:fillRect/>
          </a:stretch>
        </p:blipFill>
        <p:spPr>
          <a:xfrm>
            <a:off x="7573617" y="1896826"/>
            <a:ext cx="3633580" cy="4061060"/>
          </a:xfrm>
          <a:prstGeom prst="rect">
            <a:avLst/>
          </a:prstGeom>
        </p:spPr>
      </p:pic>
    </p:spTree>
    <p:extLst>
      <p:ext uri="{BB962C8B-B14F-4D97-AF65-F5344CB8AC3E}">
        <p14:creationId xmlns:p14="http://schemas.microsoft.com/office/powerpoint/2010/main" val="987239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CBEC1-2C27-6444-98F0-A89BC633CBBC}"/>
              </a:ext>
            </a:extLst>
          </p:cNvPr>
          <p:cNvSpPr>
            <a:spLocks noGrp="1"/>
          </p:cNvSpPr>
          <p:nvPr>
            <p:ph type="title"/>
          </p:nvPr>
        </p:nvSpPr>
        <p:spPr/>
        <p:txBody>
          <a:bodyPr/>
          <a:lstStyle/>
          <a:p>
            <a:r>
              <a:rPr lang="en-US" dirty="0"/>
              <a:t>Hydrides Summary</a:t>
            </a:r>
          </a:p>
        </p:txBody>
      </p:sp>
      <p:sp>
        <p:nvSpPr>
          <p:cNvPr id="3" name="Content Placeholder 2">
            <a:extLst>
              <a:ext uri="{FF2B5EF4-FFF2-40B4-BE49-F238E27FC236}">
                <a16:creationId xmlns:a16="http://schemas.microsoft.com/office/drawing/2014/main" id="{172BB3A3-B734-1C43-9577-863151BB2BB6}"/>
              </a:ext>
            </a:extLst>
          </p:cNvPr>
          <p:cNvSpPr>
            <a:spLocks noGrp="1"/>
          </p:cNvSpPr>
          <p:nvPr>
            <p:ph idx="1"/>
          </p:nvPr>
        </p:nvSpPr>
        <p:spPr/>
        <p:txBody>
          <a:bodyPr/>
          <a:lstStyle/>
          <a:p>
            <a:r>
              <a:rPr lang="en-US" sz="2000" dirty="0"/>
              <a:t>Hydrogen released by oxidation enters the cladding</a:t>
            </a:r>
          </a:p>
          <a:p>
            <a:r>
              <a:rPr lang="en-US" sz="2000" dirty="0"/>
              <a:t>It quickly diffuses throughout the cladding, but prefers low temperature</a:t>
            </a:r>
          </a:p>
          <a:p>
            <a:r>
              <a:rPr lang="en-US" sz="2000" dirty="0"/>
              <a:t>Due to low solubility (that is a function of temperature), hydrides form</a:t>
            </a:r>
          </a:p>
          <a:p>
            <a:r>
              <a:rPr lang="en-US" sz="2000" dirty="0"/>
              <a:t>Hydrides are brittle, and so reduce the ductility of the cladding</a:t>
            </a:r>
          </a:p>
          <a:p>
            <a:r>
              <a:rPr lang="en-US" sz="2000" dirty="0"/>
              <a:t>Radial hydrides can form in used fuel after drying, and reduce the ductility much more than circumferential hydrides</a:t>
            </a:r>
          </a:p>
          <a:p>
            <a:r>
              <a:rPr lang="en-US" sz="2000" dirty="0"/>
              <a:t>DHC is a phenomenon based upon increased solubility of hydrides in the high tensile stress around a crack tip</a:t>
            </a:r>
          </a:p>
          <a:p>
            <a:endParaRPr lang="en-US" sz="2000" dirty="0"/>
          </a:p>
        </p:txBody>
      </p:sp>
      <p:sp>
        <p:nvSpPr>
          <p:cNvPr id="4" name="Slide Number Placeholder 3">
            <a:extLst>
              <a:ext uri="{FF2B5EF4-FFF2-40B4-BE49-F238E27FC236}">
                <a16:creationId xmlns:a16="http://schemas.microsoft.com/office/drawing/2014/main" id="{A5D2675B-13CF-2545-9A90-C7C295294625}"/>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spTree>
    <p:extLst>
      <p:ext uri="{BB962C8B-B14F-4D97-AF65-F5344CB8AC3E}">
        <p14:creationId xmlns:p14="http://schemas.microsoft.com/office/powerpoint/2010/main" val="5368113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ACCIDENT SCENARIOS</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19</a:t>
            </a:fld>
            <a:endParaRPr lang="en-US"/>
          </a:p>
        </p:txBody>
      </p:sp>
    </p:spTree>
    <p:extLst>
      <p:ext uri="{BB962C8B-B14F-4D97-AF65-F5344CB8AC3E}">
        <p14:creationId xmlns:p14="http://schemas.microsoft.com/office/powerpoint/2010/main" val="1665408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A0498-2A4F-B74D-8028-BAA9D90834A2}"/>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FF6B63D9-BC6B-A04D-B33E-8FE503E7A219}"/>
              </a:ext>
            </a:extLst>
          </p:cNvPr>
          <p:cNvSpPr>
            <a:spLocks noGrp="1"/>
          </p:cNvSpPr>
          <p:nvPr>
            <p:ph idx="1"/>
          </p:nvPr>
        </p:nvSpPr>
        <p:spPr>
          <a:xfrm>
            <a:off x="609600" y="2160495"/>
            <a:ext cx="10972800" cy="4110996"/>
          </a:xfrm>
        </p:spPr>
        <p:txBody>
          <a:bodyPr>
            <a:normAutofit/>
          </a:bodyPr>
          <a:lstStyle/>
          <a:p>
            <a:r>
              <a:rPr lang="en-US" dirty="0"/>
              <a:t>Cladding oxidizes, forming ZrO</a:t>
            </a:r>
            <a:r>
              <a:rPr lang="en-US" baseline="-25000" dirty="0"/>
              <a:t>2</a:t>
            </a:r>
          </a:p>
          <a:p>
            <a:r>
              <a:rPr lang="en-US" dirty="0"/>
              <a:t>Can determine oxide thickness from weight gain, or from time/temperature</a:t>
            </a:r>
          </a:p>
          <a:p>
            <a:r>
              <a:rPr lang="en-US" dirty="0"/>
              <a:t>The limiting step for oxidation is the oxygen transport through the oxide layer</a:t>
            </a:r>
          </a:p>
          <a:p>
            <a:endParaRPr lang="en-US" dirty="0"/>
          </a:p>
        </p:txBody>
      </p:sp>
      <p:sp>
        <p:nvSpPr>
          <p:cNvPr id="4" name="Slide Number Placeholder 3">
            <a:extLst>
              <a:ext uri="{FF2B5EF4-FFF2-40B4-BE49-F238E27FC236}">
                <a16:creationId xmlns:a16="http://schemas.microsoft.com/office/drawing/2014/main" id="{1E8B09ED-F306-194F-939A-1C3DA497894F}"/>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3856150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CCFA2-07CC-A44C-9A2F-9D1F7CED09F1}"/>
              </a:ext>
            </a:extLst>
          </p:cNvPr>
          <p:cNvSpPr>
            <a:spLocks noGrp="1"/>
          </p:cNvSpPr>
          <p:nvPr>
            <p:ph type="title"/>
          </p:nvPr>
        </p:nvSpPr>
        <p:spPr/>
        <p:txBody>
          <a:bodyPr/>
          <a:lstStyle/>
          <a:p>
            <a:r>
              <a:rPr lang="en-US" dirty="0"/>
              <a:t>Kinds of Accidents</a:t>
            </a:r>
          </a:p>
        </p:txBody>
      </p:sp>
      <p:sp>
        <p:nvSpPr>
          <p:cNvPr id="4" name="Slide Number Placeholder 3">
            <a:extLst>
              <a:ext uri="{FF2B5EF4-FFF2-40B4-BE49-F238E27FC236}">
                <a16:creationId xmlns:a16="http://schemas.microsoft.com/office/drawing/2014/main" id="{0DC281B2-42F7-A44F-A4AE-25BA37A597DD}"/>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sp>
        <p:nvSpPr>
          <p:cNvPr id="8" name="Content Placeholder 2">
            <a:extLst>
              <a:ext uri="{FF2B5EF4-FFF2-40B4-BE49-F238E27FC236}">
                <a16:creationId xmlns:a16="http://schemas.microsoft.com/office/drawing/2014/main" id="{42661F88-4389-DF43-9195-B3BC4EDB785A}"/>
              </a:ext>
            </a:extLst>
          </p:cNvPr>
          <p:cNvSpPr txBox="1">
            <a:spLocks/>
          </p:cNvSpPr>
          <p:nvPr/>
        </p:nvSpPr>
        <p:spPr bwMode="auto">
          <a:xfrm>
            <a:off x="609600" y="2160495"/>
            <a:ext cx="7277100" cy="3965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3" name="Content Placeholder 2">
            <a:extLst>
              <a:ext uri="{FF2B5EF4-FFF2-40B4-BE49-F238E27FC236}">
                <a16:creationId xmlns:a16="http://schemas.microsoft.com/office/drawing/2014/main" id="{6D5C2E7D-3AA7-3948-B77B-F0D9D380FB88}"/>
              </a:ext>
            </a:extLst>
          </p:cNvPr>
          <p:cNvSpPr>
            <a:spLocks noGrp="1"/>
          </p:cNvSpPr>
          <p:nvPr>
            <p:ph idx="1"/>
          </p:nvPr>
        </p:nvSpPr>
        <p:spPr>
          <a:xfrm>
            <a:off x="609600" y="2160495"/>
            <a:ext cx="10972800" cy="3965670"/>
          </a:xfrm>
        </p:spPr>
        <p:txBody>
          <a:bodyPr/>
          <a:lstStyle/>
          <a:p>
            <a:r>
              <a:rPr lang="en-US" sz="2000" dirty="0"/>
              <a:t>Design basis accident: DBA</a:t>
            </a:r>
          </a:p>
          <a:p>
            <a:pPr lvl="1"/>
            <a:r>
              <a:rPr lang="en-US" sz="2000" dirty="0"/>
              <a:t>are postulated, credible accidents with low probability that are used to establish the design basis for the reactor and to define safety limits for its operation</a:t>
            </a:r>
          </a:p>
          <a:p>
            <a:r>
              <a:rPr lang="en-US" sz="2000" dirty="0"/>
              <a:t>Beyond design basis accident: BDBA</a:t>
            </a:r>
          </a:p>
          <a:p>
            <a:pPr lvl="1"/>
            <a:r>
              <a:rPr lang="en-US" sz="2000" dirty="0"/>
              <a:t>accidents that fall outside of what is designed for, because they are deemed too unlikely to be included in design</a:t>
            </a:r>
          </a:p>
          <a:p>
            <a:endParaRPr lang="en-US" sz="2000" dirty="0"/>
          </a:p>
        </p:txBody>
      </p:sp>
    </p:spTree>
    <p:extLst>
      <p:ext uri="{BB962C8B-B14F-4D97-AF65-F5344CB8AC3E}">
        <p14:creationId xmlns:p14="http://schemas.microsoft.com/office/powerpoint/2010/main" val="37903101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536ED-EA6F-254E-9AD9-1F258743D104}"/>
              </a:ext>
            </a:extLst>
          </p:cNvPr>
          <p:cNvSpPr>
            <a:spLocks noGrp="1"/>
          </p:cNvSpPr>
          <p:nvPr>
            <p:ph type="title"/>
          </p:nvPr>
        </p:nvSpPr>
        <p:spPr/>
        <p:txBody>
          <a:bodyPr/>
          <a:lstStyle/>
          <a:p>
            <a:r>
              <a:rPr lang="en-US" dirty="0"/>
              <a:t>Reactivity Initiated Accident (RIA)</a:t>
            </a:r>
            <a:br>
              <a:rPr lang="en-US" dirty="0"/>
            </a:br>
            <a:endParaRPr lang="en-US" dirty="0"/>
          </a:p>
        </p:txBody>
      </p:sp>
      <p:sp>
        <p:nvSpPr>
          <p:cNvPr id="3" name="Content Placeholder 2">
            <a:extLst>
              <a:ext uri="{FF2B5EF4-FFF2-40B4-BE49-F238E27FC236}">
                <a16:creationId xmlns:a16="http://schemas.microsoft.com/office/drawing/2014/main" id="{408B3F47-D7DB-EE41-B7E2-D4023A487D90}"/>
              </a:ext>
            </a:extLst>
          </p:cNvPr>
          <p:cNvSpPr>
            <a:spLocks noGrp="1"/>
          </p:cNvSpPr>
          <p:nvPr>
            <p:ph idx="1"/>
          </p:nvPr>
        </p:nvSpPr>
        <p:spPr/>
        <p:txBody>
          <a:bodyPr/>
          <a:lstStyle/>
          <a:p>
            <a:r>
              <a:rPr lang="en-US" sz="2000" dirty="0"/>
              <a:t>Reactivity is the fractional departure from criticality: </a:t>
            </a:r>
            <a:r>
              <a:rPr lang="en-US" sz="2000" dirty="0">
                <a:latin typeface="Symbol" pitchFamily="2" charset="2"/>
              </a:rPr>
              <a:t>d</a:t>
            </a:r>
            <a:r>
              <a:rPr lang="en-US" sz="2000" dirty="0"/>
              <a:t>k = (k − 1)/k</a:t>
            </a:r>
          </a:p>
          <a:p>
            <a:r>
              <a:rPr lang="en-US" sz="2000" dirty="0"/>
              <a:t>where k is your effective multiplication factor</a:t>
            </a:r>
          </a:p>
          <a:p>
            <a:pPr lvl="1"/>
            <a:r>
              <a:rPr lang="en-US" sz="2000" dirty="0"/>
              <a:t>k = (Neutrons produced in one generation)/(Neutrons produced in the previous generation)</a:t>
            </a:r>
          </a:p>
          <a:p>
            <a:pPr lvl="1"/>
            <a:r>
              <a:rPr lang="en-US" sz="2000" dirty="0"/>
              <a:t>k = </a:t>
            </a:r>
            <a:r>
              <a:rPr lang="en-US" sz="2000" dirty="0">
                <a:latin typeface="Symbol" pitchFamily="2" charset="2"/>
              </a:rPr>
              <a:t>e</a:t>
            </a:r>
            <a:r>
              <a:rPr lang="en-US" sz="2000" dirty="0"/>
              <a:t> </a:t>
            </a:r>
            <a:r>
              <a:rPr lang="en-US" sz="2000" dirty="0" err="1"/>
              <a:t>L</a:t>
            </a:r>
            <a:r>
              <a:rPr lang="en-US" sz="2000" baseline="-25000" dirty="0" err="1"/>
              <a:t>f</a:t>
            </a:r>
            <a:r>
              <a:rPr lang="en-US" sz="2000" dirty="0"/>
              <a:t> p L</a:t>
            </a:r>
            <a:r>
              <a:rPr lang="en-US" sz="2000" baseline="-25000" dirty="0"/>
              <a:t>th</a:t>
            </a:r>
            <a:r>
              <a:rPr lang="en-US" sz="2000" dirty="0"/>
              <a:t> </a:t>
            </a:r>
            <a:r>
              <a:rPr lang="en-US" sz="2000" i="1" dirty="0"/>
              <a:t>f</a:t>
            </a:r>
            <a:r>
              <a:rPr lang="en-US" sz="2000" dirty="0"/>
              <a:t> </a:t>
            </a:r>
            <a:r>
              <a:rPr lang="el-GR" sz="2000" dirty="0"/>
              <a:t>η – </a:t>
            </a:r>
            <a:r>
              <a:rPr lang="en-US" sz="2000" dirty="0"/>
              <a:t>this is your six-factor formula</a:t>
            </a:r>
          </a:p>
          <a:p>
            <a:pPr lvl="1"/>
            <a:r>
              <a:rPr lang="en-US" sz="2000" dirty="0">
                <a:latin typeface="Symbol" pitchFamily="2" charset="2"/>
              </a:rPr>
              <a:t>e</a:t>
            </a:r>
            <a:r>
              <a:rPr lang="en-US" sz="2000" dirty="0"/>
              <a:t> = fast fission factor</a:t>
            </a:r>
          </a:p>
          <a:p>
            <a:pPr lvl="1"/>
            <a:r>
              <a:rPr lang="en-US" sz="2000" dirty="0" err="1"/>
              <a:t>L</a:t>
            </a:r>
            <a:r>
              <a:rPr lang="en-US" sz="2000" baseline="-25000" dirty="0" err="1"/>
              <a:t>f</a:t>
            </a:r>
            <a:r>
              <a:rPr lang="en-US" sz="2000" dirty="0"/>
              <a:t> = fast non-leakage factor</a:t>
            </a:r>
          </a:p>
          <a:p>
            <a:pPr lvl="1"/>
            <a:r>
              <a:rPr lang="en-US" sz="2000" dirty="0"/>
              <a:t>p = resonance escape probability</a:t>
            </a:r>
          </a:p>
          <a:p>
            <a:pPr lvl="1"/>
            <a:r>
              <a:rPr lang="en-US" sz="2000" dirty="0"/>
              <a:t>L</a:t>
            </a:r>
            <a:r>
              <a:rPr lang="en-US" sz="2000" baseline="-25000" dirty="0"/>
              <a:t>th</a:t>
            </a:r>
            <a:r>
              <a:rPr lang="en-US" sz="2000" dirty="0"/>
              <a:t> = thermal non-leakage factor</a:t>
            </a:r>
          </a:p>
          <a:p>
            <a:pPr lvl="1"/>
            <a:r>
              <a:rPr lang="en-US" sz="2000" i="1" dirty="0"/>
              <a:t>f</a:t>
            </a:r>
            <a:r>
              <a:rPr lang="en-US" sz="2000" dirty="0"/>
              <a:t> = thermal fuel utilization factor</a:t>
            </a:r>
          </a:p>
          <a:p>
            <a:pPr lvl="1"/>
            <a:r>
              <a:rPr lang="el-GR" sz="2000" dirty="0"/>
              <a:t>η = </a:t>
            </a:r>
            <a:r>
              <a:rPr lang="en-US" sz="2000" dirty="0"/>
              <a:t>reproduction factor</a:t>
            </a:r>
          </a:p>
          <a:p>
            <a:endParaRPr lang="en-US" sz="2000" dirty="0"/>
          </a:p>
        </p:txBody>
      </p:sp>
      <p:sp>
        <p:nvSpPr>
          <p:cNvPr id="4" name="Slide Number Placeholder 3">
            <a:extLst>
              <a:ext uri="{FF2B5EF4-FFF2-40B4-BE49-F238E27FC236}">
                <a16:creationId xmlns:a16="http://schemas.microsoft.com/office/drawing/2014/main" id="{5240C3AD-6917-F543-919D-AC35C64697F8}"/>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spTree>
    <p:extLst>
      <p:ext uri="{BB962C8B-B14F-4D97-AF65-F5344CB8AC3E}">
        <p14:creationId xmlns:p14="http://schemas.microsoft.com/office/powerpoint/2010/main" val="2518211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3C002-F3A4-7E4B-A183-4AC88081A2C8}"/>
              </a:ext>
            </a:extLst>
          </p:cNvPr>
          <p:cNvSpPr>
            <a:spLocks noGrp="1"/>
          </p:cNvSpPr>
          <p:nvPr>
            <p:ph type="title"/>
          </p:nvPr>
        </p:nvSpPr>
        <p:spPr/>
        <p:txBody>
          <a:bodyPr/>
          <a:lstStyle/>
          <a:p>
            <a:r>
              <a:rPr lang="en-US" dirty="0"/>
              <a:t>Reactivity</a:t>
            </a:r>
          </a:p>
        </p:txBody>
      </p:sp>
      <p:sp>
        <p:nvSpPr>
          <p:cNvPr id="3" name="Content Placeholder 2">
            <a:extLst>
              <a:ext uri="{FF2B5EF4-FFF2-40B4-BE49-F238E27FC236}">
                <a16:creationId xmlns:a16="http://schemas.microsoft.com/office/drawing/2014/main" id="{25C6B2CB-BDC3-7246-9D6D-531456FCDC96}"/>
              </a:ext>
            </a:extLst>
          </p:cNvPr>
          <p:cNvSpPr>
            <a:spLocks noGrp="1"/>
          </p:cNvSpPr>
          <p:nvPr>
            <p:ph idx="1"/>
          </p:nvPr>
        </p:nvSpPr>
        <p:spPr/>
        <p:txBody>
          <a:bodyPr/>
          <a:lstStyle/>
          <a:p>
            <a:r>
              <a:rPr lang="en-US" sz="2000" dirty="0"/>
              <a:t>Reactivity = rho = r = </a:t>
            </a:r>
            <a:r>
              <a:rPr lang="en-US" sz="2000" dirty="0">
                <a:latin typeface="Symbol" pitchFamily="2" charset="2"/>
              </a:rPr>
              <a:t>d</a:t>
            </a:r>
            <a:r>
              <a:rPr lang="en-US" sz="2000" dirty="0"/>
              <a:t>k = (k − 1)/k</a:t>
            </a:r>
          </a:p>
          <a:p>
            <a:r>
              <a:rPr lang="en-US" sz="2000" dirty="0"/>
              <a:t>At steady state, k=1, rho=0</a:t>
            </a:r>
          </a:p>
          <a:p>
            <a:r>
              <a:rPr lang="en-US" sz="2000" dirty="0"/>
              <a:t>Reactivity is affected by the temperature and density of coolant, moderator and fuel</a:t>
            </a:r>
          </a:p>
          <a:p>
            <a:r>
              <a:rPr lang="en-US" sz="2000" dirty="0"/>
              <a:t>Ideally, nuclear reactors are designed so that a power increase will generate negative reactivity feedback</a:t>
            </a:r>
          </a:p>
          <a:p>
            <a:pPr lvl="1"/>
            <a:r>
              <a:rPr lang="en-US" sz="2000" dirty="0"/>
              <a:t>and increase in the reactivity (higher k) leads to material changes, which in turn force a negative reactivity (lower k)</a:t>
            </a:r>
          </a:p>
          <a:p>
            <a:endParaRPr lang="en-US" sz="2000" dirty="0"/>
          </a:p>
        </p:txBody>
      </p:sp>
      <p:sp>
        <p:nvSpPr>
          <p:cNvPr id="4" name="Slide Number Placeholder 3">
            <a:extLst>
              <a:ext uri="{FF2B5EF4-FFF2-40B4-BE49-F238E27FC236}">
                <a16:creationId xmlns:a16="http://schemas.microsoft.com/office/drawing/2014/main" id="{6166EF61-472D-8D44-9BD3-DC12336976AE}"/>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spTree>
    <p:extLst>
      <p:ext uri="{BB962C8B-B14F-4D97-AF65-F5344CB8AC3E}">
        <p14:creationId xmlns:p14="http://schemas.microsoft.com/office/powerpoint/2010/main" val="429699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25AE0-ACC7-0247-A44F-971F693CDD1B}"/>
              </a:ext>
            </a:extLst>
          </p:cNvPr>
          <p:cNvSpPr>
            <a:spLocks noGrp="1"/>
          </p:cNvSpPr>
          <p:nvPr>
            <p:ph type="title"/>
          </p:nvPr>
        </p:nvSpPr>
        <p:spPr/>
        <p:txBody>
          <a:bodyPr/>
          <a:lstStyle/>
          <a:p>
            <a:r>
              <a:rPr lang="en-US" dirty="0"/>
              <a:t>RIA-PWR</a:t>
            </a:r>
          </a:p>
        </p:txBody>
      </p:sp>
      <p:sp>
        <p:nvSpPr>
          <p:cNvPr id="3" name="Content Placeholder 2">
            <a:extLst>
              <a:ext uri="{FF2B5EF4-FFF2-40B4-BE49-F238E27FC236}">
                <a16:creationId xmlns:a16="http://schemas.microsoft.com/office/drawing/2014/main" id="{3C8B6E58-C316-B040-9A34-116893F4C837}"/>
              </a:ext>
            </a:extLst>
          </p:cNvPr>
          <p:cNvSpPr>
            <a:spLocks noGrp="1"/>
          </p:cNvSpPr>
          <p:nvPr>
            <p:ph idx="1"/>
          </p:nvPr>
        </p:nvSpPr>
        <p:spPr/>
        <p:txBody>
          <a:bodyPr/>
          <a:lstStyle/>
          <a:p>
            <a:r>
              <a:rPr lang="en-US" sz="2000" dirty="0"/>
              <a:t>Design Basis Accident: Large and rapid insertion of reactivity caused by inadvertent ejection (PWR) or drop (BWR) of a control rod</a:t>
            </a:r>
          </a:p>
          <a:p>
            <a:r>
              <a:rPr lang="en-US" sz="2000" dirty="0"/>
              <a:t>A control rod ejection or drop can occur by mechanical failure of the control rod drive mechanism or its housing, and the reactivity of the core can rapidly increase due to decreasing neutron absorption</a:t>
            </a:r>
          </a:p>
          <a:p>
            <a:r>
              <a:rPr lang="en-US" sz="2000" dirty="0"/>
              <a:t>PWR</a:t>
            </a:r>
          </a:p>
          <a:p>
            <a:pPr lvl="1"/>
            <a:r>
              <a:rPr lang="en-US" sz="2000" dirty="0"/>
              <a:t>Control rod ejection accident (CREA)</a:t>
            </a:r>
          </a:p>
          <a:p>
            <a:pPr lvl="1"/>
            <a:r>
              <a:rPr lang="en-US" sz="2000" dirty="0"/>
              <a:t>Caused by mechanical failure of a control rod mechanism housing, such that the coolant pressure ejects a control rod assembly completely out of the core.</a:t>
            </a:r>
          </a:p>
          <a:p>
            <a:pPr lvl="1"/>
            <a:r>
              <a:rPr lang="en-US" sz="2000" dirty="0"/>
              <a:t>Reactivity increase to the core occurs within about 0.1 s in the worst possible scenario</a:t>
            </a:r>
          </a:p>
          <a:p>
            <a:pPr lvl="1"/>
            <a:r>
              <a:rPr lang="en-US" sz="2000" dirty="0"/>
              <a:t>The most severe CREA would occur at normal coolant temperature and pressure, but with nearly zero reactor power</a:t>
            </a:r>
          </a:p>
        </p:txBody>
      </p:sp>
      <p:sp>
        <p:nvSpPr>
          <p:cNvPr id="4" name="Slide Number Placeholder 3">
            <a:extLst>
              <a:ext uri="{FF2B5EF4-FFF2-40B4-BE49-F238E27FC236}">
                <a16:creationId xmlns:a16="http://schemas.microsoft.com/office/drawing/2014/main" id="{7EEA2FF9-C34F-4E49-A9AD-4F9EFC7470AD}"/>
              </a:ext>
            </a:extLst>
          </p:cNvPr>
          <p:cNvSpPr>
            <a:spLocks noGrp="1"/>
          </p:cNvSpPr>
          <p:nvPr>
            <p:ph type="sldNum" sz="quarter" idx="12"/>
          </p:nvPr>
        </p:nvSpPr>
        <p:spPr/>
        <p:txBody>
          <a:bodyPr/>
          <a:lstStyle/>
          <a:p>
            <a:pPr>
              <a:defRPr/>
            </a:pPr>
            <a:fld id="{3FF2C605-4958-CF43-AA48-80339EFDB0AF}" type="slidenum">
              <a:rPr lang="en-US" smtClean="0"/>
              <a:pPr>
                <a:defRPr/>
              </a:pPr>
              <a:t>23</a:t>
            </a:fld>
            <a:endParaRPr lang="en-US"/>
          </a:p>
        </p:txBody>
      </p:sp>
    </p:spTree>
    <p:extLst>
      <p:ext uri="{BB962C8B-B14F-4D97-AF65-F5344CB8AC3E}">
        <p14:creationId xmlns:p14="http://schemas.microsoft.com/office/powerpoint/2010/main" val="11378280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25AE0-ACC7-0247-A44F-971F693CDD1B}"/>
              </a:ext>
            </a:extLst>
          </p:cNvPr>
          <p:cNvSpPr>
            <a:spLocks noGrp="1"/>
          </p:cNvSpPr>
          <p:nvPr>
            <p:ph type="title"/>
          </p:nvPr>
        </p:nvSpPr>
        <p:spPr/>
        <p:txBody>
          <a:bodyPr/>
          <a:lstStyle/>
          <a:p>
            <a:r>
              <a:rPr lang="en-US" dirty="0"/>
              <a:t>RIA-BWR</a:t>
            </a:r>
          </a:p>
        </p:txBody>
      </p:sp>
      <p:sp>
        <p:nvSpPr>
          <p:cNvPr id="3" name="Content Placeholder 2">
            <a:extLst>
              <a:ext uri="{FF2B5EF4-FFF2-40B4-BE49-F238E27FC236}">
                <a16:creationId xmlns:a16="http://schemas.microsoft.com/office/drawing/2014/main" id="{3C8B6E58-C316-B040-9A34-116893F4C837}"/>
              </a:ext>
            </a:extLst>
          </p:cNvPr>
          <p:cNvSpPr>
            <a:spLocks noGrp="1"/>
          </p:cNvSpPr>
          <p:nvPr>
            <p:ph idx="1"/>
          </p:nvPr>
        </p:nvSpPr>
        <p:spPr/>
        <p:txBody>
          <a:bodyPr/>
          <a:lstStyle/>
          <a:p>
            <a:r>
              <a:rPr lang="en-US" sz="2000" dirty="0"/>
              <a:t>BWR</a:t>
            </a:r>
          </a:p>
          <a:p>
            <a:pPr lvl="1"/>
            <a:r>
              <a:rPr lang="en-US" sz="2000" dirty="0"/>
              <a:t>Control rod drop accident (CRDA).</a:t>
            </a:r>
          </a:p>
          <a:p>
            <a:pPr lvl="1"/>
            <a:r>
              <a:rPr lang="en-US" sz="2000" dirty="0"/>
              <a:t>Initiated by the separation of a control rod blade from its drive mechanism.</a:t>
            </a:r>
          </a:p>
          <a:p>
            <a:pPr lvl="1"/>
            <a:r>
              <a:rPr lang="en-US" sz="2000" dirty="0"/>
              <a:t>Detached blade remains stuck in position until it suddenly becomes loose and drops out of the core in a free fall.</a:t>
            </a:r>
          </a:p>
          <a:p>
            <a:pPr lvl="1"/>
            <a:r>
              <a:rPr lang="en-US" sz="2000" dirty="0"/>
              <a:t>Most severe CRDA would occur at with the coolant close to room temperature and atmospheric pressure, and the reactor at nearly zero power</a:t>
            </a:r>
          </a:p>
          <a:p>
            <a:r>
              <a:rPr lang="en-US" sz="2000" dirty="0"/>
              <a:t>Other RIAs</a:t>
            </a:r>
          </a:p>
          <a:p>
            <a:pPr lvl="1"/>
            <a:r>
              <a:rPr lang="en-US" sz="2000" dirty="0"/>
              <a:t>inadvertent changes in coolant/moderator temperature and/or void fraction may add reactivity to the core</a:t>
            </a:r>
          </a:p>
          <a:p>
            <a:endParaRPr lang="en-US" sz="2000" dirty="0"/>
          </a:p>
          <a:p>
            <a:endParaRPr lang="en-US" sz="2000" dirty="0"/>
          </a:p>
        </p:txBody>
      </p:sp>
      <p:sp>
        <p:nvSpPr>
          <p:cNvPr id="4" name="Slide Number Placeholder 3">
            <a:extLst>
              <a:ext uri="{FF2B5EF4-FFF2-40B4-BE49-F238E27FC236}">
                <a16:creationId xmlns:a16="http://schemas.microsoft.com/office/drawing/2014/main" id="{7EEA2FF9-C34F-4E49-A9AD-4F9EFC7470AD}"/>
              </a:ext>
            </a:extLst>
          </p:cNvPr>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spTree>
    <p:extLst>
      <p:ext uri="{BB962C8B-B14F-4D97-AF65-F5344CB8AC3E}">
        <p14:creationId xmlns:p14="http://schemas.microsoft.com/office/powerpoint/2010/main" val="39973237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739FB-479A-4A49-9B9D-6CBF934F9579}"/>
              </a:ext>
            </a:extLst>
          </p:cNvPr>
          <p:cNvSpPr>
            <a:spLocks noGrp="1"/>
          </p:cNvSpPr>
          <p:nvPr>
            <p:ph type="title"/>
          </p:nvPr>
        </p:nvSpPr>
        <p:spPr/>
        <p:txBody>
          <a:bodyPr/>
          <a:lstStyle/>
          <a:p>
            <a:r>
              <a:rPr lang="en-US" dirty="0"/>
              <a:t>RIA</a:t>
            </a:r>
          </a:p>
        </p:txBody>
      </p:sp>
      <p:sp>
        <p:nvSpPr>
          <p:cNvPr id="3" name="Content Placeholder 2">
            <a:extLst>
              <a:ext uri="{FF2B5EF4-FFF2-40B4-BE49-F238E27FC236}">
                <a16:creationId xmlns:a16="http://schemas.microsoft.com/office/drawing/2014/main" id="{6140F8CB-F71F-724C-B7B1-FDEF939AF291}"/>
              </a:ext>
            </a:extLst>
          </p:cNvPr>
          <p:cNvSpPr>
            <a:spLocks noGrp="1"/>
          </p:cNvSpPr>
          <p:nvPr>
            <p:ph idx="1"/>
          </p:nvPr>
        </p:nvSpPr>
        <p:spPr/>
        <p:txBody>
          <a:bodyPr/>
          <a:lstStyle/>
          <a:p>
            <a:r>
              <a:rPr lang="en-US" sz="2000" dirty="0"/>
              <a:t>RIA leads to a fast rise in fuel power and temperature</a:t>
            </a:r>
          </a:p>
          <a:p>
            <a:r>
              <a:rPr lang="en-US" sz="2000" dirty="0"/>
              <a:t>This power ramp can lead to failure of fuel rods and release of radioactive material (or potentially fuel) into coolant</a:t>
            </a:r>
          </a:p>
          <a:p>
            <a:r>
              <a:rPr lang="en-US" sz="2000" dirty="0"/>
              <a:t>Release of hot fuel into water can cause rapid steam generation and pressure pulses, damaging other core internals</a:t>
            </a:r>
          </a:p>
          <a:p>
            <a:r>
              <a:rPr lang="en-US" sz="2000" dirty="0"/>
              <a:t>Coolant pressure pulse could break the reactor coolant pressure boundary or damage the fuel and other core internals so that long-term cooling of the core would be impaired</a:t>
            </a:r>
          </a:p>
          <a:p>
            <a:r>
              <a:rPr lang="en-US" sz="2000" dirty="0"/>
              <a:t>To prevent such consequences, safety criteria are set up to limit energy injection into the fuel</a:t>
            </a:r>
          </a:p>
          <a:p>
            <a:endParaRPr lang="en-US" sz="2000" dirty="0"/>
          </a:p>
        </p:txBody>
      </p:sp>
      <p:sp>
        <p:nvSpPr>
          <p:cNvPr id="4" name="Slide Number Placeholder 3">
            <a:extLst>
              <a:ext uri="{FF2B5EF4-FFF2-40B4-BE49-F238E27FC236}">
                <a16:creationId xmlns:a16="http://schemas.microsoft.com/office/drawing/2014/main" id="{4C2B1351-B6CE-F54E-8667-A8E7E3A5D31C}"/>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spTree>
    <p:extLst>
      <p:ext uri="{BB962C8B-B14F-4D97-AF65-F5344CB8AC3E}">
        <p14:creationId xmlns:p14="http://schemas.microsoft.com/office/powerpoint/2010/main" val="3343878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319B-1AEC-EB40-94D1-4683596236BF}"/>
              </a:ext>
            </a:extLst>
          </p:cNvPr>
          <p:cNvSpPr>
            <a:spLocks noGrp="1"/>
          </p:cNvSpPr>
          <p:nvPr>
            <p:ph type="title"/>
          </p:nvPr>
        </p:nvSpPr>
        <p:spPr/>
        <p:txBody>
          <a:bodyPr/>
          <a:lstStyle/>
          <a:p>
            <a:r>
              <a:rPr lang="en-US" dirty="0"/>
              <a:t>History of RIA</a:t>
            </a:r>
          </a:p>
        </p:txBody>
      </p:sp>
      <p:sp>
        <p:nvSpPr>
          <p:cNvPr id="3" name="Content Placeholder 2">
            <a:extLst>
              <a:ext uri="{FF2B5EF4-FFF2-40B4-BE49-F238E27FC236}">
                <a16:creationId xmlns:a16="http://schemas.microsoft.com/office/drawing/2014/main" id="{76C865C9-CADD-4A42-ADC8-18D13B8C3B02}"/>
              </a:ext>
            </a:extLst>
          </p:cNvPr>
          <p:cNvSpPr>
            <a:spLocks noGrp="1"/>
          </p:cNvSpPr>
          <p:nvPr>
            <p:ph idx="1"/>
          </p:nvPr>
        </p:nvSpPr>
        <p:spPr/>
        <p:txBody>
          <a:bodyPr/>
          <a:lstStyle/>
          <a:p>
            <a:r>
              <a:rPr lang="en-US" sz="2000" dirty="0"/>
              <a:t>No RIA with severe consequences has occurred in PWRs or BWRs</a:t>
            </a:r>
          </a:p>
          <a:p>
            <a:r>
              <a:rPr lang="en-US" sz="2000" dirty="0"/>
              <a:t>The first reactivity-initiated accidents occurred in the 1950s and 1960s and concerned the first generation of research reactors</a:t>
            </a:r>
          </a:p>
          <a:p>
            <a:pPr lvl="1"/>
            <a:r>
              <a:rPr lang="en-US" sz="2000" dirty="0"/>
              <a:t>1952 accident in the NRX reactor at Chalk River</a:t>
            </a:r>
          </a:p>
          <a:p>
            <a:pPr lvl="1"/>
            <a:r>
              <a:rPr lang="en-US" sz="2000" dirty="0"/>
              <a:t>1961 SL-1 accident in Idaho Falls</a:t>
            </a:r>
          </a:p>
          <a:p>
            <a:r>
              <a:rPr lang="en-US" sz="2000" dirty="0"/>
              <a:t>Both resulted in severe damage and disruption of the reactor, and led to design improvements for later generations of RRs and commercial reactors</a:t>
            </a:r>
          </a:p>
          <a:p>
            <a:r>
              <a:rPr lang="en-US" sz="2000" dirty="0"/>
              <a:t>Did not eliminate RIAs</a:t>
            </a:r>
          </a:p>
          <a:p>
            <a:pPr lvl="1"/>
            <a:r>
              <a:rPr lang="en-US" sz="2000" dirty="0"/>
              <a:t>K-431 Russian Echo-II nuclear powered submarine in 1985</a:t>
            </a:r>
          </a:p>
          <a:p>
            <a:pPr lvl="1"/>
            <a:r>
              <a:rPr lang="en-US" sz="2000" dirty="0"/>
              <a:t>Chernobyl nuclear power plant, Ukraine, in 1986</a:t>
            </a:r>
          </a:p>
          <a:p>
            <a:endParaRPr lang="en-US" sz="2000" dirty="0"/>
          </a:p>
        </p:txBody>
      </p:sp>
      <p:sp>
        <p:nvSpPr>
          <p:cNvPr id="4" name="Slide Number Placeholder 3">
            <a:extLst>
              <a:ext uri="{FF2B5EF4-FFF2-40B4-BE49-F238E27FC236}">
                <a16:creationId xmlns:a16="http://schemas.microsoft.com/office/drawing/2014/main" id="{EFF6048F-D064-F148-A7EA-2A40372FF421}"/>
              </a:ext>
            </a:extLst>
          </p:cNvPr>
          <p:cNvSpPr>
            <a:spLocks noGrp="1"/>
          </p:cNvSpPr>
          <p:nvPr>
            <p:ph type="sldNum" sz="quarter" idx="12"/>
          </p:nvPr>
        </p:nvSpPr>
        <p:spPr/>
        <p:txBody>
          <a:bodyPr/>
          <a:lstStyle/>
          <a:p>
            <a:pPr>
              <a:defRPr/>
            </a:pPr>
            <a:fld id="{3FF2C605-4958-CF43-AA48-80339EFDB0AF}" type="slidenum">
              <a:rPr lang="en-US" smtClean="0"/>
              <a:pPr>
                <a:defRPr/>
              </a:pPr>
              <a:t>26</a:t>
            </a:fld>
            <a:endParaRPr lang="en-US"/>
          </a:p>
        </p:txBody>
      </p:sp>
    </p:spTree>
    <p:extLst>
      <p:ext uri="{BB962C8B-B14F-4D97-AF65-F5344CB8AC3E}">
        <p14:creationId xmlns:p14="http://schemas.microsoft.com/office/powerpoint/2010/main" val="8925337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7992F-17D1-7340-A77E-15B323DE3723}"/>
              </a:ext>
            </a:extLst>
          </p:cNvPr>
          <p:cNvSpPr>
            <a:spLocks noGrp="1"/>
          </p:cNvSpPr>
          <p:nvPr>
            <p:ph type="title"/>
          </p:nvPr>
        </p:nvSpPr>
        <p:spPr/>
        <p:txBody>
          <a:bodyPr/>
          <a:lstStyle/>
          <a:p>
            <a:r>
              <a:rPr lang="en-US" dirty="0"/>
              <a:t>Chernobyl RIA</a:t>
            </a:r>
          </a:p>
        </p:txBody>
      </p:sp>
      <p:sp>
        <p:nvSpPr>
          <p:cNvPr id="3" name="Content Placeholder 2">
            <a:extLst>
              <a:ext uri="{FF2B5EF4-FFF2-40B4-BE49-F238E27FC236}">
                <a16:creationId xmlns:a16="http://schemas.microsoft.com/office/drawing/2014/main" id="{473BCB4B-052A-FC4E-B94B-40F4A317AE72}"/>
              </a:ext>
            </a:extLst>
          </p:cNvPr>
          <p:cNvSpPr>
            <a:spLocks noGrp="1"/>
          </p:cNvSpPr>
          <p:nvPr>
            <p:ph idx="1"/>
          </p:nvPr>
        </p:nvSpPr>
        <p:spPr/>
        <p:txBody>
          <a:bodyPr/>
          <a:lstStyle/>
          <a:p>
            <a:r>
              <a:rPr lang="en-US" sz="2000" dirty="0"/>
              <a:t>Light water graphite moderated pressure tube design (RBMK)</a:t>
            </a:r>
          </a:p>
          <a:p>
            <a:r>
              <a:rPr lang="en-US" sz="2000" dirty="0"/>
              <a:t>Severe consequences of the Chernobyl accident were due to the fact that RBMKs lack not only a reactor containment, but also some of the inherent feedback mechanisms</a:t>
            </a:r>
          </a:p>
          <a:p>
            <a:r>
              <a:rPr lang="en-US" sz="2000" dirty="0"/>
              <a:t>Accident occurred under a reactor test, where normal operating guidelines were ignored and safety systems were shut off</a:t>
            </a:r>
          </a:p>
          <a:p>
            <a:r>
              <a:rPr lang="en-US" sz="2000" dirty="0"/>
              <a:t>Chernobyl accident prompted new research into reactivity initiated accidents</a:t>
            </a:r>
          </a:p>
          <a:p>
            <a:pPr lvl="1"/>
            <a:r>
              <a:rPr lang="en-US" sz="2000" dirty="0"/>
              <a:t>focused on high burnup fuel, where previous safety standards had largely been on fresh fuel or low BU</a:t>
            </a:r>
          </a:p>
          <a:p>
            <a:endParaRPr lang="en-US" sz="2000" dirty="0"/>
          </a:p>
        </p:txBody>
      </p:sp>
      <p:sp>
        <p:nvSpPr>
          <p:cNvPr id="4" name="Slide Number Placeholder 3">
            <a:extLst>
              <a:ext uri="{FF2B5EF4-FFF2-40B4-BE49-F238E27FC236}">
                <a16:creationId xmlns:a16="http://schemas.microsoft.com/office/drawing/2014/main" id="{0F16E056-E0CA-624A-89A8-70F4B479B4DF}"/>
              </a:ext>
            </a:extLst>
          </p:cNvPr>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spTree>
    <p:extLst>
      <p:ext uri="{BB962C8B-B14F-4D97-AF65-F5344CB8AC3E}">
        <p14:creationId xmlns:p14="http://schemas.microsoft.com/office/powerpoint/2010/main" val="383889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A77E2-B7A8-8641-AD0F-91144D036312}"/>
              </a:ext>
            </a:extLst>
          </p:cNvPr>
          <p:cNvSpPr>
            <a:spLocks noGrp="1"/>
          </p:cNvSpPr>
          <p:nvPr>
            <p:ph type="title"/>
          </p:nvPr>
        </p:nvSpPr>
        <p:spPr/>
        <p:txBody>
          <a:bodyPr/>
          <a:lstStyle/>
          <a:p>
            <a:r>
              <a:rPr lang="en-US" dirty="0"/>
              <a:t>Sequence of RIA</a:t>
            </a:r>
          </a:p>
        </p:txBody>
      </p:sp>
      <p:pic>
        <p:nvPicPr>
          <p:cNvPr id="5" name="Content Placeholder 4">
            <a:extLst>
              <a:ext uri="{FF2B5EF4-FFF2-40B4-BE49-F238E27FC236}">
                <a16:creationId xmlns:a16="http://schemas.microsoft.com/office/drawing/2014/main" id="{572E2D8C-DEB0-B94E-A46E-14FB6CED2A4E}"/>
              </a:ext>
            </a:extLst>
          </p:cNvPr>
          <p:cNvPicPr>
            <a:picLocks noGrp="1" noChangeAspect="1"/>
          </p:cNvPicPr>
          <p:nvPr>
            <p:ph idx="1"/>
          </p:nvPr>
        </p:nvPicPr>
        <p:blipFill>
          <a:blip r:embed="rId2"/>
          <a:stretch>
            <a:fillRect/>
          </a:stretch>
        </p:blipFill>
        <p:spPr>
          <a:xfrm>
            <a:off x="2512388" y="1835468"/>
            <a:ext cx="7167223" cy="4758372"/>
          </a:xfrm>
          <a:prstGeom prst="rect">
            <a:avLst/>
          </a:prstGeom>
        </p:spPr>
      </p:pic>
      <p:sp>
        <p:nvSpPr>
          <p:cNvPr id="4" name="Slide Number Placeholder 3">
            <a:extLst>
              <a:ext uri="{FF2B5EF4-FFF2-40B4-BE49-F238E27FC236}">
                <a16:creationId xmlns:a16="http://schemas.microsoft.com/office/drawing/2014/main" id="{92F71E2B-1EDD-3C4F-A8B9-A0B9FA55DF47}"/>
              </a:ext>
            </a:extLst>
          </p:cNvPr>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spTree>
    <p:extLst>
      <p:ext uri="{BB962C8B-B14F-4D97-AF65-F5344CB8AC3E}">
        <p14:creationId xmlns:p14="http://schemas.microsoft.com/office/powerpoint/2010/main" val="3778564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6F393-3204-1140-BB44-38FA1D5006BE}"/>
              </a:ext>
            </a:extLst>
          </p:cNvPr>
          <p:cNvSpPr>
            <a:spLocks noGrp="1"/>
          </p:cNvSpPr>
          <p:nvPr>
            <p:ph type="title"/>
          </p:nvPr>
        </p:nvSpPr>
        <p:spPr/>
        <p:txBody>
          <a:bodyPr/>
          <a:lstStyle/>
          <a:p>
            <a:r>
              <a:rPr lang="en-US" dirty="0"/>
              <a:t>Departure from Nucleate Boiling</a:t>
            </a:r>
          </a:p>
        </p:txBody>
      </p:sp>
      <p:sp>
        <p:nvSpPr>
          <p:cNvPr id="3" name="Content Placeholder 2">
            <a:extLst>
              <a:ext uri="{FF2B5EF4-FFF2-40B4-BE49-F238E27FC236}">
                <a16:creationId xmlns:a16="http://schemas.microsoft.com/office/drawing/2014/main" id="{E2A5D48F-8978-CE4F-AEF2-32B6E33FC481}"/>
              </a:ext>
            </a:extLst>
          </p:cNvPr>
          <p:cNvSpPr>
            <a:spLocks noGrp="1"/>
          </p:cNvSpPr>
          <p:nvPr>
            <p:ph idx="1"/>
          </p:nvPr>
        </p:nvSpPr>
        <p:spPr>
          <a:xfrm>
            <a:off x="609600" y="2160495"/>
            <a:ext cx="8808720" cy="3965670"/>
          </a:xfrm>
        </p:spPr>
        <p:txBody>
          <a:bodyPr/>
          <a:lstStyle/>
          <a:p>
            <a:r>
              <a:rPr lang="en-US" sz="2000" dirty="0"/>
              <a:t>If the heat flux of a boiling system is higher than the critical heat flux (CHF) of the system, the bulk fluid may boil, or in some cases, regions of the bulk fluid may boil where the fluid travels in small channels</a:t>
            </a:r>
          </a:p>
          <a:p>
            <a:r>
              <a:rPr lang="en-US" sz="2000" dirty="0"/>
              <a:t>Large bubbles form, sometimes blocking the passage of the fluid</a:t>
            </a:r>
          </a:p>
          <a:p>
            <a:r>
              <a:rPr lang="en-US" sz="2000" dirty="0"/>
              <a:t>This results in a departure from nucleate boiling (DNB) in which steam bubbles no longer break away from the solid surface of the channel, bubbles dominate the channel or surface, and the heat flux dramatically decreases</a:t>
            </a:r>
          </a:p>
          <a:p>
            <a:r>
              <a:rPr lang="en-US" sz="2000" dirty="0"/>
              <a:t>Vapor essentially insulates the bulk liquid from the hot surface, increasing surface temperatures</a:t>
            </a:r>
          </a:p>
          <a:p>
            <a:endParaRPr lang="en-US" sz="2000" dirty="0"/>
          </a:p>
        </p:txBody>
      </p:sp>
      <p:sp>
        <p:nvSpPr>
          <p:cNvPr id="4" name="Slide Number Placeholder 3">
            <a:extLst>
              <a:ext uri="{FF2B5EF4-FFF2-40B4-BE49-F238E27FC236}">
                <a16:creationId xmlns:a16="http://schemas.microsoft.com/office/drawing/2014/main" id="{53BA8822-AD43-DF42-99AE-ABA07FE29266}"/>
              </a:ext>
            </a:extLst>
          </p:cNvPr>
          <p:cNvSpPr>
            <a:spLocks noGrp="1"/>
          </p:cNvSpPr>
          <p:nvPr>
            <p:ph type="sldNum" sz="quarter" idx="12"/>
          </p:nvPr>
        </p:nvSpPr>
        <p:spPr/>
        <p:txBody>
          <a:bodyPr/>
          <a:lstStyle/>
          <a:p>
            <a:pPr>
              <a:defRPr/>
            </a:pPr>
            <a:fld id="{3FF2C605-4958-CF43-AA48-80339EFDB0AF}" type="slidenum">
              <a:rPr lang="en-US" smtClean="0"/>
              <a:pPr>
                <a:defRPr/>
              </a:pPr>
              <a:t>29</a:t>
            </a:fld>
            <a:endParaRPr lang="en-US" dirty="0"/>
          </a:p>
        </p:txBody>
      </p:sp>
      <p:pic>
        <p:nvPicPr>
          <p:cNvPr id="5" name="Picture 4">
            <a:extLst>
              <a:ext uri="{FF2B5EF4-FFF2-40B4-BE49-F238E27FC236}">
                <a16:creationId xmlns:a16="http://schemas.microsoft.com/office/drawing/2014/main" id="{7D5CF72F-70AA-A743-9534-7319A12CAC6A}"/>
              </a:ext>
            </a:extLst>
          </p:cNvPr>
          <p:cNvPicPr>
            <a:picLocks noChangeAspect="1"/>
          </p:cNvPicPr>
          <p:nvPr/>
        </p:nvPicPr>
        <p:blipFill>
          <a:blip r:embed="rId2"/>
          <a:stretch>
            <a:fillRect/>
          </a:stretch>
        </p:blipFill>
        <p:spPr>
          <a:xfrm>
            <a:off x="9743444" y="1135961"/>
            <a:ext cx="1981196" cy="5220390"/>
          </a:xfrm>
          <a:prstGeom prst="rect">
            <a:avLst/>
          </a:prstGeom>
        </p:spPr>
      </p:pic>
    </p:spTree>
    <p:extLst>
      <p:ext uri="{BB962C8B-B14F-4D97-AF65-F5344CB8AC3E}">
        <p14:creationId xmlns:p14="http://schemas.microsoft.com/office/powerpoint/2010/main" val="198487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A2658-5166-1342-B941-3120D86DC6E4}"/>
              </a:ext>
            </a:extLst>
          </p:cNvPr>
          <p:cNvSpPr>
            <a:spLocks noGrp="1"/>
          </p:cNvSpPr>
          <p:nvPr>
            <p:ph type="title"/>
          </p:nvPr>
        </p:nvSpPr>
        <p:spPr/>
        <p:txBody>
          <a:bodyPr/>
          <a:lstStyle/>
          <a:p>
            <a:r>
              <a:rPr lang="en-US" dirty="0"/>
              <a:t>Other factors affecting corrosion</a:t>
            </a:r>
          </a:p>
        </p:txBody>
      </p:sp>
      <p:sp>
        <p:nvSpPr>
          <p:cNvPr id="3" name="Content Placeholder 2">
            <a:extLst>
              <a:ext uri="{FF2B5EF4-FFF2-40B4-BE49-F238E27FC236}">
                <a16:creationId xmlns:a16="http://schemas.microsoft.com/office/drawing/2014/main" id="{A57695E9-9CCE-8745-A75C-68A0B1882236}"/>
              </a:ext>
            </a:extLst>
          </p:cNvPr>
          <p:cNvSpPr>
            <a:spLocks noGrp="1"/>
          </p:cNvSpPr>
          <p:nvPr>
            <p:ph idx="1"/>
          </p:nvPr>
        </p:nvSpPr>
        <p:spPr>
          <a:xfrm>
            <a:off x="609600" y="2160495"/>
            <a:ext cx="10184296" cy="3965670"/>
          </a:xfrm>
        </p:spPr>
        <p:txBody>
          <a:bodyPr/>
          <a:lstStyle/>
          <a:p>
            <a:r>
              <a:rPr lang="en-US" sz="2000" dirty="0"/>
              <a:t>Irradiation: Radiation damage to the metal; Radiation damage to oxide</a:t>
            </a:r>
          </a:p>
          <a:p>
            <a:r>
              <a:rPr lang="en-US" sz="2000" dirty="0"/>
              <a:t>Temperature:</a:t>
            </a:r>
          </a:p>
          <a:p>
            <a:pPr lvl="1"/>
            <a:r>
              <a:rPr lang="en-US" sz="2000" dirty="0"/>
              <a:t>Corrosion rate increases with temperature</a:t>
            </a:r>
          </a:p>
        </p:txBody>
      </p:sp>
      <p:sp>
        <p:nvSpPr>
          <p:cNvPr id="4" name="Slide Number Placeholder 3">
            <a:extLst>
              <a:ext uri="{FF2B5EF4-FFF2-40B4-BE49-F238E27FC236}">
                <a16:creationId xmlns:a16="http://schemas.microsoft.com/office/drawing/2014/main" id="{62893D80-EFCB-004B-A3F5-91F4A9F538E1}"/>
              </a:ext>
            </a:extLst>
          </p:cNvPr>
          <p:cNvSpPr>
            <a:spLocks noGrp="1"/>
          </p:cNvSpPr>
          <p:nvPr>
            <p:ph type="sldNum" sz="quarter" idx="12"/>
          </p:nvPr>
        </p:nvSpPr>
        <p:spPr/>
        <p:txBody>
          <a:bodyPr/>
          <a:lstStyle/>
          <a:p>
            <a:pPr>
              <a:defRPr/>
            </a:pPr>
            <a:fld id="{3FF2C605-4958-CF43-AA48-80339EFDB0AF}" type="slidenum">
              <a:rPr lang="en-US" smtClean="0"/>
              <a:pPr>
                <a:defRPr/>
              </a:pPr>
              <a:t>3</a:t>
            </a:fld>
            <a:endParaRPr lang="en-US"/>
          </a:p>
        </p:txBody>
      </p:sp>
      <p:pic>
        <p:nvPicPr>
          <p:cNvPr id="5" name="Picture 4">
            <a:extLst>
              <a:ext uri="{FF2B5EF4-FFF2-40B4-BE49-F238E27FC236}">
                <a16:creationId xmlns:a16="http://schemas.microsoft.com/office/drawing/2014/main" id="{13CF154D-4668-2242-BAA8-B045D7C39CAA}"/>
              </a:ext>
            </a:extLst>
          </p:cNvPr>
          <p:cNvPicPr>
            <a:picLocks noChangeAspect="1"/>
          </p:cNvPicPr>
          <p:nvPr/>
        </p:nvPicPr>
        <p:blipFill>
          <a:blip r:embed="rId2"/>
          <a:stretch>
            <a:fillRect/>
          </a:stretch>
        </p:blipFill>
        <p:spPr>
          <a:xfrm>
            <a:off x="6396087" y="3526242"/>
            <a:ext cx="3920729" cy="3086797"/>
          </a:xfrm>
          <a:prstGeom prst="rect">
            <a:avLst/>
          </a:prstGeom>
        </p:spPr>
      </p:pic>
      <p:pic>
        <p:nvPicPr>
          <p:cNvPr id="7" name="Picture 6">
            <a:extLst>
              <a:ext uri="{FF2B5EF4-FFF2-40B4-BE49-F238E27FC236}">
                <a16:creationId xmlns:a16="http://schemas.microsoft.com/office/drawing/2014/main" id="{2107BB07-197E-B042-825C-07577B6431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3404" y="3550313"/>
            <a:ext cx="4286300" cy="2875313"/>
          </a:xfrm>
          <a:prstGeom prst="rect">
            <a:avLst/>
          </a:prstGeom>
        </p:spPr>
      </p:pic>
    </p:spTree>
    <p:extLst>
      <p:ext uri="{BB962C8B-B14F-4D97-AF65-F5344CB8AC3E}">
        <p14:creationId xmlns:p14="http://schemas.microsoft.com/office/powerpoint/2010/main" val="40766740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BBBA5-0D4A-7340-8BF5-46957F3A4CEC}"/>
              </a:ext>
            </a:extLst>
          </p:cNvPr>
          <p:cNvSpPr>
            <a:spLocks noGrp="1"/>
          </p:cNvSpPr>
          <p:nvPr>
            <p:ph type="title"/>
          </p:nvPr>
        </p:nvSpPr>
        <p:spPr/>
        <p:txBody>
          <a:bodyPr/>
          <a:lstStyle/>
          <a:p>
            <a:r>
              <a:rPr lang="en-US" dirty="0"/>
              <a:t>Microstructural Effects</a:t>
            </a:r>
          </a:p>
        </p:txBody>
      </p:sp>
      <p:sp>
        <p:nvSpPr>
          <p:cNvPr id="3" name="Content Placeholder 2">
            <a:extLst>
              <a:ext uri="{FF2B5EF4-FFF2-40B4-BE49-F238E27FC236}">
                <a16:creationId xmlns:a16="http://schemas.microsoft.com/office/drawing/2014/main" id="{6F7A941F-8C00-2B4B-AE79-8A085D6FE77E}"/>
              </a:ext>
            </a:extLst>
          </p:cNvPr>
          <p:cNvSpPr>
            <a:spLocks noGrp="1"/>
          </p:cNvSpPr>
          <p:nvPr>
            <p:ph idx="1"/>
          </p:nvPr>
        </p:nvSpPr>
        <p:spPr>
          <a:xfrm>
            <a:off x="609600" y="2160495"/>
            <a:ext cx="8128000" cy="3965670"/>
          </a:xfrm>
        </p:spPr>
        <p:txBody>
          <a:bodyPr/>
          <a:lstStyle/>
          <a:p>
            <a:r>
              <a:rPr lang="en-US" sz="2000" dirty="0"/>
              <a:t>Rapid increase in temperature increases pressure of bubbles</a:t>
            </a:r>
          </a:p>
          <a:p>
            <a:r>
              <a:rPr lang="en-US" sz="2000" dirty="0"/>
              <a:t>PV = </a:t>
            </a:r>
            <a:r>
              <a:rPr lang="en-US" sz="2000" dirty="0" err="1"/>
              <a:t>nRT</a:t>
            </a:r>
            <a:endParaRPr lang="en-US" sz="2000" dirty="0"/>
          </a:p>
          <a:p>
            <a:r>
              <a:rPr lang="en-US" sz="2000" dirty="0"/>
              <a:t>Rapid pressure increase leads to cracking in fuel</a:t>
            </a:r>
          </a:p>
          <a:p>
            <a:endParaRPr lang="en-US" sz="2000" dirty="0"/>
          </a:p>
        </p:txBody>
      </p:sp>
      <p:sp>
        <p:nvSpPr>
          <p:cNvPr id="4" name="Slide Number Placeholder 3">
            <a:extLst>
              <a:ext uri="{FF2B5EF4-FFF2-40B4-BE49-F238E27FC236}">
                <a16:creationId xmlns:a16="http://schemas.microsoft.com/office/drawing/2014/main" id="{ECF418A8-D18C-CC4D-84B1-386CF5E442CD}"/>
              </a:ext>
            </a:extLst>
          </p:cNvPr>
          <p:cNvSpPr>
            <a:spLocks noGrp="1"/>
          </p:cNvSpPr>
          <p:nvPr>
            <p:ph type="sldNum" sz="quarter" idx="12"/>
          </p:nvPr>
        </p:nvSpPr>
        <p:spPr/>
        <p:txBody>
          <a:bodyPr/>
          <a:lstStyle/>
          <a:p>
            <a:pPr>
              <a:defRPr/>
            </a:pPr>
            <a:fld id="{3FF2C605-4958-CF43-AA48-80339EFDB0AF}" type="slidenum">
              <a:rPr lang="en-US" smtClean="0"/>
              <a:pPr>
                <a:defRPr/>
              </a:pPr>
              <a:t>30</a:t>
            </a:fld>
            <a:endParaRPr lang="en-US"/>
          </a:p>
        </p:txBody>
      </p:sp>
      <p:pic>
        <p:nvPicPr>
          <p:cNvPr id="5" name="Picture 4">
            <a:extLst>
              <a:ext uri="{FF2B5EF4-FFF2-40B4-BE49-F238E27FC236}">
                <a16:creationId xmlns:a16="http://schemas.microsoft.com/office/drawing/2014/main" id="{C96107AF-CA0A-AC43-8C6F-188266AEC59B}"/>
              </a:ext>
            </a:extLst>
          </p:cNvPr>
          <p:cNvPicPr>
            <a:picLocks noChangeAspect="1"/>
          </p:cNvPicPr>
          <p:nvPr/>
        </p:nvPicPr>
        <p:blipFill>
          <a:blip r:embed="rId2"/>
          <a:stretch>
            <a:fillRect/>
          </a:stretch>
        </p:blipFill>
        <p:spPr>
          <a:xfrm>
            <a:off x="8656320" y="1376306"/>
            <a:ext cx="3362960" cy="4688743"/>
          </a:xfrm>
          <a:prstGeom prst="rect">
            <a:avLst/>
          </a:prstGeom>
        </p:spPr>
      </p:pic>
      <p:pic>
        <p:nvPicPr>
          <p:cNvPr id="6" name="Picture 5">
            <a:extLst>
              <a:ext uri="{FF2B5EF4-FFF2-40B4-BE49-F238E27FC236}">
                <a16:creationId xmlns:a16="http://schemas.microsoft.com/office/drawing/2014/main" id="{57226146-9B3A-0141-96AA-D9167394CB51}"/>
              </a:ext>
            </a:extLst>
          </p:cNvPr>
          <p:cNvPicPr>
            <a:picLocks noChangeAspect="1"/>
          </p:cNvPicPr>
          <p:nvPr/>
        </p:nvPicPr>
        <p:blipFill>
          <a:blip r:embed="rId3"/>
          <a:stretch>
            <a:fillRect/>
          </a:stretch>
        </p:blipFill>
        <p:spPr>
          <a:xfrm>
            <a:off x="1674379" y="3429000"/>
            <a:ext cx="5794543" cy="3220720"/>
          </a:xfrm>
          <a:prstGeom prst="rect">
            <a:avLst/>
          </a:prstGeom>
        </p:spPr>
      </p:pic>
    </p:spTree>
    <p:extLst>
      <p:ext uri="{BB962C8B-B14F-4D97-AF65-F5344CB8AC3E}">
        <p14:creationId xmlns:p14="http://schemas.microsoft.com/office/powerpoint/2010/main" val="35873968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6311B-4E34-9D4D-97F3-4CA5577098E2}"/>
              </a:ext>
            </a:extLst>
          </p:cNvPr>
          <p:cNvSpPr>
            <a:spLocks noGrp="1"/>
          </p:cNvSpPr>
          <p:nvPr>
            <p:ph type="title"/>
          </p:nvPr>
        </p:nvSpPr>
        <p:spPr/>
        <p:txBody>
          <a:bodyPr/>
          <a:lstStyle/>
          <a:p>
            <a:r>
              <a:rPr lang="en-US" dirty="0"/>
              <a:t>Cladding Response</a:t>
            </a:r>
          </a:p>
        </p:txBody>
      </p:sp>
      <p:sp>
        <p:nvSpPr>
          <p:cNvPr id="3" name="Content Placeholder 2">
            <a:extLst>
              <a:ext uri="{FF2B5EF4-FFF2-40B4-BE49-F238E27FC236}">
                <a16:creationId xmlns:a16="http://schemas.microsoft.com/office/drawing/2014/main" id="{B383638A-BDF7-CF42-96B8-DF42F5FFEADB}"/>
              </a:ext>
            </a:extLst>
          </p:cNvPr>
          <p:cNvSpPr>
            <a:spLocks noGrp="1"/>
          </p:cNvSpPr>
          <p:nvPr>
            <p:ph idx="1"/>
          </p:nvPr>
        </p:nvSpPr>
        <p:spPr>
          <a:xfrm>
            <a:off x="609600" y="2160495"/>
            <a:ext cx="4663440" cy="3965670"/>
          </a:xfrm>
        </p:spPr>
        <p:txBody>
          <a:bodyPr/>
          <a:lstStyle/>
          <a:p>
            <a:r>
              <a:rPr lang="en-US" sz="2000" dirty="0"/>
              <a:t>Take into account burnup, corrosion (oxide layer and hydrides), damage accumulation, FCMI, internal pressure, etc. to properly evaluate strain in cladding</a:t>
            </a:r>
          </a:p>
          <a:p>
            <a:r>
              <a:rPr lang="en-US" sz="2000" dirty="0"/>
              <a:t>Temperature spike leads to a stress spike, and higher likelihood of cladding failure</a:t>
            </a:r>
          </a:p>
          <a:p>
            <a:endParaRPr lang="en-US" sz="2000" dirty="0"/>
          </a:p>
        </p:txBody>
      </p:sp>
      <p:sp>
        <p:nvSpPr>
          <p:cNvPr id="4" name="Slide Number Placeholder 3">
            <a:extLst>
              <a:ext uri="{FF2B5EF4-FFF2-40B4-BE49-F238E27FC236}">
                <a16:creationId xmlns:a16="http://schemas.microsoft.com/office/drawing/2014/main" id="{59E87D78-1768-7349-94EC-F166C1FFBEA4}"/>
              </a:ext>
            </a:extLst>
          </p:cNvPr>
          <p:cNvSpPr>
            <a:spLocks noGrp="1"/>
          </p:cNvSpPr>
          <p:nvPr>
            <p:ph type="sldNum" sz="quarter" idx="12"/>
          </p:nvPr>
        </p:nvSpPr>
        <p:spPr/>
        <p:txBody>
          <a:bodyPr/>
          <a:lstStyle/>
          <a:p>
            <a:pPr>
              <a:defRPr/>
            </a:pPr>
            <a:fld id="{3FF2C605-4958-CF43-AA48-80339EFDB0AF}" type="slidenum">
              <a:rPr lang="en-US" smtClean="0"/>
              <a:pPr>
                <a:defRPr/>
              </a:pPr>
              <a:t>31</a:t>
            </a:fld>
            <a:endParaRPr lang="en-US"/>
          </a:p>
        </p:txBody>
      </p:sp>
      <p:pic>
        <p:nvPicPr>
          <p:cNvPr id="5" name="Picture 4">
            <a:extLst>
              <a:ext uri="{FF2B5EF4-FFF2-40B4-BE49-F238E27FC236}">
                <a16:creationId xmlns:a16="http://schemas.microsoft.com/office/drawing/2014/main" id="{E47C6594-19D3-C942-A164-C05A5C4D384A}"/>
              </a:ext>
            </a:extLst>
          </p:cNvPr>
          <p:cNvPicPr>
            <a:picLocks noChangeAspect="1"/>
          </p:cNvPicPr>
          <p:nvPr/>
        </p:nvPicPr>
        <p:blipFill>
          <a:blip r:embed="rId2"/>
          <a:stretch>
            <a:fillRect/>
          </a:stretch>
        </p:blipFill>
        <p:spPr>
          <a:xfrm>
            <a:off x="5862017" y="1734014"/>
            <a:ext cx="5171743" cy="4987462"/>
          </a:xfrm>
          <a:prstGeom prst="rect">
            <a:avLst/>
          </a:prstGeom>
        </p:spPr>
      </p:pic>
    </p:spTree>
    <p:extLst>
      <p:ext uri="{BB962C8B-B14F-4D97-AF65-F5344CB8AC3E}">
        <p14:creationId xmlns:p14="http://schemas.microsoft.com/office/powerpoint/2010/main" val="37302940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38F2B-E300-0B43-A050-C495E9460FD9}"/>
              </a:ext>
            </a:extLst>
          </p:cNvPr>
          <p:cNvSpPr>
            <a:spLocks noGrp="1"/>
          </p:cNvSpPr>
          <p:nvPr>
            <p:ph type="title"/>
          </p:nvPr>
        </p:nvSpPr>
        <p:spPr/>
        <p:txBody>
          <a:bodyPr/>
          <a:lstStyle/>
          <a:p>
            <a:r>
              <a:rPr lang="en-US" dirty="0"/>
              <a:t>Cladding Response</a:t>
            </a:r>
          </a:p>
        </p:txBody>
      </p:sp>
      <p:sp>
        <p:nvSpPr>
          <p:cNvPr id="3" name="Content Placeholder 2">
            <a:extLst>
              <a:ext uri="{FF2B5EF4-FFF2-40B4-BE49-F238E27FC236}">
                <a16:creationId xmlns:a16="http://schemas.microsoft.com/office/drawing/2014/main" id="{48B89B9C-03AF-9443-8E05-016A097A30D6}"/>
              </a:ext>
            </a:extLst>
          </p:cNvPr>
          <p:cNvSpPr>
            <a:spLocks noGrp="1"/>
          </p:cNvSpPr>
          <p:nvPr>
            <p:ph idx="1"/>
          </p:nvPr>
        </p:nvSpPr>
        <p:spPr/>
        <p:txBody>
          <a:bodyPr/>
          <a:lstStyle/>
          <a:p>
            <a:r>
              <a:rPr lang="en-US" sz="2000" dirty="0"/>
              <a:t>PCMI failures results from the fuel pushing out on the cladding, causing it to break</a:t>
            </a:r>
          </a:p>
          <a:p>
            <a:endParaRPr lang="en-US" sz="2000" dirty="0"/>
          </a:p>
        </p:txBody>
      </p:sp>
      <p:sp>
        <p:nvSpPr>
          <p:cNvPr id="4" name="Slide Number Placeholder 3">
            <a:extLst>
              <a:ext uri="{FF2B5EF4-FFF2-40B4-BE49-F238E27FC236}">
                <a16:creationId xmlns:a16="http://schemas.microsoft.com/office/drawing/2014/main" id="{F7CF4F50-93F2-E94E-A0FA-AB0F40866E4A}"/>
              </a:ext>
            </a:extLst>
          </p:cNvPr>
          <p:cNvSpPr>
            <a:spLocks noGrp="1"/>
          </p:cNvSpPr>
          <p:nvPr>
            <p:ph type="sldNum" sz="quarter" idx="12"/>
          </p:nvPr>
        </p:nvSpPr>
        <p:spPr/>
        <p:txBody>
          <a:bodyPr/>
          <a:lstStyle/>
          <a:p>
            <a:pPr>
              <a:defRPr/>
            </a:pPr>
            <a:fld id="{3FF2C605-4958-CF43-AA48-80339EFDB0AF}" type="slidenum">
              <a:rPr lang="en-US" smtClean="0"/>
              <a:pPr>
                <a:defRPr/>
              </a:pPr>
              <a:t>32</a:t>
            </a:fld>
            <a:endParaRPr lang="en-US"/>
          </a:p>
        </p:txBody>
      </p:sp>
      <p:pic>
        <p:nvPicPr>
          <p:cNvPr id="5" name="Picture 4">
            <a:extLst>
              <a:ext uri="{FF2B5EF4-FFF2-40B4-BE49-F238E27FC236}">
                <a16:creationId xmlns:a16="http://schemas.microsoft.com/office/drawing/2014/main" id="{7FB27449-6289-2C42-9FE2-D04E115E2521}"/>
              </a:ext>
            </a:extLst>
          </p:cNvPr>
          <p:cNvPicPr>
            <a:picLocks noChangeAspect="1"/>
          </p:cNvPicPr>
          <p:nvPr/>
        </p:nvPicPr>
        <p:blipFill>
          <a:blip r:embed="rId2"/>
          <a:stretch>
            <a:fillRect/>
          </a:stretch>
        </p:blipFill>
        <p:spPr>
          <a:xfrm>
            <a:off x="2118360" y="2609052"/>
            <a:ext cx="7955280" cy="4071706"/>
          </a:xfrm>
          <a:prstGeom prst="rect">
            <a:avLst/>
          </a:prstGeom>
        </p:spPr>
      </p:pic>
    </p:spTree>
    <p:extLst>
      <p:ext uri="{BB962C8B-B14F-4D97-AF65-F5344CB8AC3E}">
        <p14:creationId xmlns:p14="http://schemas.microsoft.com/office/powerpoint/2010/main" val="24317617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3087F-DD84-F547-ACDF-F2BC35D3F8C5}"/>
              </a:ext>
            </a:extLst>
          </p:cNvPr>
          <p:cNvSpPr>
            <a:spLocks noGrp="1"/>
          </p:cNvSpPr>
          <p:nvPr>
            <p:ph type="title"/>
          </p:nvPr>
        </p:nvSpPr>
        <p:spPr/>
        <p:txBody>
          <a:bodyPr/>
          <a:lstStyle/>
          <a:p>
            <a:r>
              <a:rPr lang="en-US" dirty="0"/>
              <a:t>Pulse Width</a:t>
            </a:r>
          </a:p>
        </p:txBody>
      </p:sp>
      <p:sp>
        <p:nvSpPr>
          <p:cNvPr id="3" name="Content Placeholder 2">
            <a:extLst>
              <a:ext uri="{FF2B5EF4-FFF2-40B4-BE49-F238E27FC236}">
                <a16:creationId xmlns:a16="http://schemas.microsoft.com/office/drawing/2014/main" id="{DB15A594-9D00-E042-B1FF-9C4FB3EE3A7D}"/>
              </a:ext>
            </a:extLst>
          </p:cNvPr>
          <p:cNvSpPr>
            <a:spLocks noGrp="1"/>
          </p:cNvSpPr>
          <p:nvPr>
            <p:ph idx="1"/>
          </p:nvPr>
        </p:nvSpPr>
        <p:spPr>
          <a:xfrm>
            <a:off x="609600" y="2160495"/>
            <a:ext cx="4541520" cy="3965670"/>
          </a:xfrm>
        </p:spPr>
        <p:txBody>
          <a:bodyPr/>
          <a:lstStyle/>
          <a:p>
            <a:r>
              <a:rPr lang="en-US" sz="2000" dirty="0"/>
              <a:t>The amplitude and width of the power pulse can have dramatic impacts on the effects of the RIA</a:t>
            </a:r>
          </a:p>
          <a:p>
            <a:r>
              <a:rPr lang="en-US" sz="2000" dirty="0"/>
              <a:t>Pulse is typically defined by FWHM, and by total energy deposition (integration of pulse)</a:t>
            </a:r>
          </a:p>
          <a:p>
            <a:r>
              <a:rPr lang="en-US" sz="2000" dirty="0"/>
              <a:t>More rapid temperature spike is more damaging</a:t>
            </a:r>
          </a:p>
          <a:p>
            <a:r>
              <a:rPr lang="en-US" sz="2000" dirty="0"/>
              <a:t>Reactor state and type during typical accident scenarios determine pulse width</a:t>
            </a:r>
          </a:p>
          <a:p>
            <a:endParaRPr lang="en-US" sz="2000" dirty="0"/>
          </a:p>
        </p:txBody>
      </p:sp>
      <p:sp>
        <p:nvSpPr>
          <p:cNvPr id="4" name="Slide Number Placeholder 3">
            <a:extLst>
              <a:ext uri="{FF2B5EF4-FFF2-40B4-BE49-F238E27FC236}">
                <a16:creationId xmlns:a16="http://schemas.microsoft.com/office/drawing/2014/main" id="{D76A4AA3-56D6-DC48-B166-F3FD9640B221}"/>
              </a:ext>
            </a:extLst>
          </p:cNvPr>
          <p:cNvSpPr>
            <a:spLocks noGrp="1"/>
          </p:cNvSpPr>
          <p:nvPr>
            <p:ph type="sldNum" sz="quarter" idx="12"/>
          </p:nvPr>
        </p:nvSpPr>
        <p:spPr/>
        <p:txBody>
          <a:bodyPr/>
          <a:lstStyle/>
          <a:p>
            <a:pPr>
              <a:defRPr/>
            </a:pPr>
            <a:fld id="{3FF2C605-4958-CF43-AA48-80339EFDB0AF}" type="slidenum">
              <a:rPr lang="en-US" smtClean="0"/>
              <a:pPr>
                <a:defRPr/>
              </a:pPr>
              <a:t>33</a:t>
            </a:fld>
            <a:endParaRPr lang="en-US"/>
          </a:p>
        </p:txBody>
      </p:sp>
      <p:pic>
        <p:nvPicPr>
          <p:cNvPr id="5" name="Picture 4">
            <a:extLst>
              <a:ext uri="{FF2B5EF4-FFF2-40B4-BE49-F238E27FC236}">
                <a16:creationId xmlns:a16="http://schemas.microsoft.com/office/drawing/2014/main" id="{A2800EB6-AA4A-8644-98B0-13FF7B937488}"/>
              </a:ext>
            </a:extLst>
          </p:cNvPr>
          <p:cNvPicPr>
            <a:picLocks noChangeAspect="1"/>
          </p:cNvPicPr>
          <p:nvPr/>
        </p:nvPicPr>
        <p:blipFill>
          <a:blip r:embed="rId2"/>
          <a:stretch>
            <a:fillRect/>
          </a:stretch>
        </p:blipFill>
        <p:spPr>
          <a:xfrm>
            <a:off x="6477000" y="1764237"/>
            <a:ext cx="4008120" cy="1992408"/>
          </a:xfrm>
          <a:prstGeom prst="rect">
            <a:avLst/>
          </a:prstGeom>
        </p:spPr>
      </p:pic>
      <p:pic>
        <p:nvPicPr>
          <p:cNvPr id="6" name="Picture 5">
            <a:extLst>
              <a:ext uri="{FF2B5EF4-FFF2-40B4-BE49-F238E27FC236}">
                <a16:creationId xmlns:a16="http://schemas.microsoft.com/office/drawing/2014/main" id="{39F210D8-FB83-284B-B1E0-744E0EEE4C43}"/>
              </a:ext>
            </a:extLst>
          </p:cNvPr>
          <p:cNvPicPr>
            <a:picLocks noChangeAspect="1"/>
          </p:cNvPicPr>
          <p:nvPr/>
        </p:nvPicPr>
        <p:blipFill>
          <a:blip r:embed="rId3"/>
          <a:stretch>
            <a:fillRect/>
          </a:stretch>
        </p:blipFill>
        <p:spPr>
          <a:xfrm>
            <a:off x="5151120" y="3988618"/>
            <a:ext cx="3787432" cy="2329541"/>
          </a:xfrm>
          <a:prstGeom prst="rect">
            <a:avLst/>
          </a:prstGeom>
        </p:spPr>
      </p:pic>
      <p:pic>
        <p:nvPicPr>
          <p:cNvPr id="7" name="Picture 6">
            <a:extLst>
              <a:ext uri="{FF2B5EF4-FFF2-40B4-BE49-F238E27FC236}">
                <a16:creationId xmlns:a16="http://schemas.microsoft.com/office/drawing/2014/main" id="{1500DDE0-FA4B-5E49-9B9E-96B100F7BDC6}"/>
              </a:ext>
            </a:extLst>
          </p:cNvPr>
          <p:cNvPicPr>
            <a:picLocks noChangeAspect="1"/>
          </p:cNvPicPr>
          <p:nvPr/>
        </p:nvPicPr>
        <p:blipFill>
          <a:blip r:embed="rId4"/>
          <a:stretch>
            <a:fillRect/>
          </a:stretch>
        </p:blipFill>
        <p:spPr>
          <a:xfrm>
            <a:off x="8910320" y="3937087"/>
            <a:ext cx="3116580" cy="2475913"/>
          </a:xfrm>
          <a:prstGeom prst="rect">
            <a:avLst/>
          </a:prstGeom>
        </p:spPr>
      </p:pic>
    </p:spTree>
    <p:extLst>
      <p:ext uri="{BB962C8B-B14F-4D97-AF65-F5344CB8AC3E}">
        <p14:creationId xmlns:p14="http://schemas.microsoft.com/office/powerpoint/2010/main" val="37701532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9EE7E-3D95-6240-8204-F61F399E4AE4}"/>
              </a:ext>
            </a:extLst>
          </p:cNvPr>
          <p:cNvSpPr>
            <a:spLocks noGrp="1"/>
          </p:cNvSpPr>
          <p:nvPr>
            <p:ph type="title"/>
          </p:nvPr>
        </p:nvSpPr>
        <p:spPr/>
        <p:txBody>
          <a:bodyPr/>
          <a:lstStyle/>
          <a:p>
            <a:r>
              <a:rPr lang="en-US" dirty="0"/>
              <a:t>Effect of Burnup</a:t>
            </a:r>
          </a:p>
        </p:txBody>
      </p:sp>
      <p:sp>
        <p:nvSpPr>
          <p:cNvPr id="3" name="Content Placeholder 2">
            <a:extLst>
              <a:ext uri="{FF2B5EF4-FFF2-40B4-BE49-F238E27FC236}">
                <a16:creationId xmlns:a16="http://schemas.microsoft.com/office/drawing/2014/main" id="{7809D228-F15D-5D4D-B2C4-D3F76616598A}"/>
              </a:ext>
            </a:extLst>
          </p:cNvPr>
          <p:cNvSpPr>
            <a:spLocks noGrp="1"/>
          </p:cNvSpPr>
          <p:nvPr>
            <p:ph idx="1"/>
          </p:nvPr>
        </p:nvSpPr>
        <p:spPr>
          <a:xfrm>
            <a:off x="609600" y="2160495"/>
            <a:ext cx="6177280" cy="3965670"/>
          </a:xfrm>
        </p:spPr>
        <p:txBody>
          <a:bodyPr/>
          <a:lstStyle/>
          <a:p>
            <a:r>
              <a:rPr lang="en-US" sz="2000" dirty="0"/>
              <a:t>Fuel rod damage correlates with the peak value of fuel pellet specific enthalpy; the higher the enthalpy, the more extensive is the damage</a:t>
            </a:r>
          </a:p>
          <a:p>
            <a:r>
              <a:rPr lang="en-US" sz="2000" dirty="0"/>
              <a:t>Cladding failure occurs at lower fuel enthalpies for irradiated than for fresh fuel rods, and that the susceptibility to failure increases with increasing fuel burnup</a:t>
            </a:r>
          </a:p>
          <a:p>
            <a:r>
              <a:rPr lang="en-US" sz="2000" dirty="0"/>
              <a:t>The degree of cladding waterside corrosion, is very important for survivability of preirradiated fuel rods</a:t>
            </a:r>
          </a:p>
          <a:p>
            <a:r>
              <a:rPr lang="en-US" sz="2000" dirty="0"/>
              <a:t>Safety criteria are defined in terms of limits on the radially averaged fuel pellet specific enthalpy, or the increase of this property during the accident</a:t>
            </a:r>
          </a:p>
          <a:p>
            <a:endParaRPr lang="en-US" sz="2000" dirty="0"/>
          </a:p>
        </p:txBody>
      </p:sp>
      <p:sp>
        <p:nvSpPr>
          <p:cNvPr id="4" name="Slide Number Placeholder 3">
            <a:extLst>
              <a:ext uri="{FF2B5EF4-FFF2-40B4-BE49-F238E27FC236}">
                <a16:creationId xmlns:a16="http://schemas.microsoft.com/office/drawing/2014/main" id="{9AFFD1F2-02EE-0E47-91EF-308FEE6F65F2}"/>
              </a:ext>
            </a:extLst>
          </p:cNvPr>
          <p:cNvSpPr>
            <a:spLocks noGrp="1"/>
          </p:cNvSpPr>
          <p:nvPr>
            <p:ph type="sldNum" sz="quarter" idx="12"/>
          </p:nvPr>
        </p:nvSpPr>
        <p:spPr/>
        <p:txBody>
          <a:bodyPr/>
          <a:lstStyle/>
          <a:p>
            <a:pPr>
              <a:defRPr/>
            </a:pPr>
            <a:fld id="{3FF2C605-4958-CF43-AA48-80339EFDB0AF}" type="slidenum">
              <a:rPr lang="en-US" smtClean="0"/>
              <a:pPr>
                <a:defRPr/>
              </a:pPr>
              <a:t>34</a:t>
            </a:fld>
            <a:endParaRPr lang="en-US"/>
          </a:p>
        </p:txBody>
      </p:sp>
      <p:pic>
        <p:nvPicPr>
          <p:cNvPr id="5" name="Picture 4">
            <a:extLst>
              <a:ext uri="{FF2B5EF4-FFF2-40B4-BE49-F238E27FC236}">
                <a16:creationId xmlns:a16="http://schemas.microsoft.com/office/drawing/2014/main" id="{1F36DD49-6605-0B44-8B4B-AB86BDEE5B7E}"/>
              </a:ext>
            </a:extLst>
          </p:cNvPr>
          <p:cNvPicPr>
            <a:picLocks noChangeAspect="1"/>
          </p:cNvPicPr>
          <p:nvPr/>
        </p:nvPicPr>
        <p:blipFill>
          <a:blip r:embed="rId2"/>
          <a:stretch>
            <a:fillRect/>
          </a:stretch>
        </p:blipFill>
        <p:spPr>
          <a:xfrm>
            <a:off x="8086090" y="1762451"/>
            <a:ext cx="2195830" cy="506730"/>
          </a:xfrm>
          <a:prstGeom prst="rect">
            <a:avLst/>
          </a:prstGeom>
        </p:spPr>
      </p:pic>
      <p:pic>
        <p:nvPicPr>
          <p:cNvPr id="6" name="Picture 5">
            <a:extLst>
              <a:ext uri="{FF2B5EF4-FFF2-40B4-BE49-F238E27FC236}">
                <a16:creationId xmlns:a16="http://schemas.microsoft.com/office/drawing/2014/main" id="{5A156C1D-319A-3148-A75C-995532F3C160}"/>
              </a:ext>
            </a:extLst>
          </p:cNvPr>
          <p:cNvPicPr>
            <a:picLocks noChangeAspect="1"/>
          </p:cNvPicPr>
          <p:nvPr/>
        </p:nvPicPr>
        <p:blipFill>
          <a:blip r:embed="rId3"/>
          <a:stretch>
            <a:fillRect/>
          </a:stretch>
        </p:blipFill>
        <p:spPr>
          <a:xfrm>
            <a:off x="7017148" y="2273220"/>
            <a:ext cx="4340462" cy="2151994"/>
          </a:xfrm>
          <a:prstGeom prst="rect">
            <a:avLst/>
          </a:prstGeom>
        </p:spPr>
      </p:pic>
      <p:pic>
        <p:nvPicPr>
          <p:cNvPr id="7" name="Picture 6">
            <a:extLst>
              <a:ext uri="{FF2B5EF4-FFF2-40B4-BE49-F238E27FC236}">
                <a16:creationId xmlns:a16="http://schemas.microsoft.com/office/drawing/2014/main" id="{233A1028-2CA1-0546-9AF9-FE8DB47006D1}"/>
              </a:ext>
            </a:extLst>
          </p:cNvPr>
          <p:cNvPicPr>
            <a:picLocks noChangeAspect="1"/>
          </p:cNvPicPr>
          <p:nvPr/>
        </p:nvPicPr>
        <p:blipFill>
          <a:blip r:embed="rId4"/>
          <a:stretch>
            <a:fillRect/>
          </a:stretch>
        </p:blipFill>
        <p:spPr>
          <a:xfrm>
            <a:off x="7017148" y="4456228"/>
            <a:ext cx="4340462" cy="2269287"/>
          </a:xfrm>
          <a:prstGeom prst="rect">
            <a:avLst/>
          </a:prstGeom>
        </p:spPr>
      </p:pic>
    </p:spTree>
    <p:extLst>
      <p:ext uri="{BB962C8B-B14F-4D97-AF65-F5344CB8AC3E}">
        <p14:creationId xmlns:p14="http://schemas.microsoft.com/office/powerpoint/2010/main" val="20349810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79052-4B77-EB40-85EF-F4AD972B4526}"/>
              </a:ext>
            </a:extLst>
          </p:cNvPr>
          <p:cNvSpPr>
            <a:spLocks noGrp="1"/>
          </p:cNvSpPr>
          <p:nvPr>
            <p:ph type="title"/>
          </p:nvPr>
        </p:nvSpPr>
        <p:spPr/>
        <p:txBody>
          <a:bodyPr/>
          <a:lstStyle/>
          <a:p>
            <a:r>
              <a:rPr lang="en-US" dirty="0"/>
              <a:t>RIA Summary</a:t>
            </a:r>
          </a:p>
        </p:txBody>
      </p:sp>
      <p:sp>
        <p:nvSpPr>
          <p:cNvPr id="3" name="Content Placeholder 2">
            <a:extLst>
              <a:ext uri="{FF2B5EF4-FFF2-40B4-BE49-F238E27FC236}">
                <a16:creationId xmlns:a16="http://schemas.microsoft.com/office/drawing/2014/main" id="{4C2CE09C-CFB2-C046-8B25-94C9B1E3D53A}"/>
              </a:ext>
            </a:extLst>
          </p:cNvPr>
          <p:cNvSpPr>
            <a:spLocks noGrp="1"/>
          </p:cNvSpPr>
          <p:nvPr>
            <p:ph idx="1"/>
          </p:nvPr>
        </p:nvSpPr>
        <p:spPr/>
        <p:txBody>
          <a:bodyPr/>
          <a:lstStyle/>
          <a:p>
            <a:r>
              <a:rPr lang="en-US" dirty="0"/>
              <a:t>Reactivity insertion accident</a:t>
            </a:r>
          </a:p>
          <a:p>
            <a:pPr lvl="1"/>
            <a:r>
              <a:rPr lang="en-US" dirty="0"/>
              <a:t>often in PWR/BWR dependent upon control rod ejection/drop</a:t>
            </a:r>
          </a:p>
          <a:p>
            <a:pPr lvl="1"/>
            <a:r>
              <a:rPr lang="en-US" dirty="0"/>
              <a:t>can be caused by changes in coolant</a:t>
            </a:r>
          </a:p>
          <a:p>
            <a:r>
              <a:rPr lang="en-US" dirty="0"/>
              <a:t>Shorter pulses have greater impact than longer pulses (given same energy deposition)</a:t>
            </a:r>
          </a:p>
          <a:p>
            <a:r>
              <a:rPr lang="en-US" dirty="0"/>
              <a:t>Effects of RIA depend on burnup</a:t>
            </a:r>
          </a:p>
          <a:p>
            <a:pPr lvl="1"/>
            <a:r>
              <a:rPr lang="en-US" dirty="0"/>
              <a:t>fission gas, FCMI, oxide layer, hydrides, cladding pressure, etc.</a:t>
            </a:r>
          </a:p>
          <a:p>
            <a:endParaRPr lang="en-US" dirty="0"/>
          </a:p>
        </p:txBody>
      </p:sp>
      <p:sp>
        <p:nvSpPr>
          <p:cNvPr id="4" name="Slide Number Placeholder 3">
            <a:extLst>
              <a:ext uri="{FF2B5EF4-FFF2-40B4-BE49-F238E27FC236}">
                <a16:creationId xmlns:a16="http://schemas.microsoft.com/office/drawing/2014/main" id="{2E77C21D-4691-594D-B222-FF31B0FAC8AE}"/>
              </a:ext>
            </a:extLst>
          </p:cNvPr>
          <p:cNvSpPr>
            <a:spLocks noGrp="1"/>
          </p:cNvSpPr>
          <p:nvPr>
            <p:ph type="sldNum" sz="quarter" idx="12"/>
          </p:nvPr>
        </p:nvSpPr>
        <p:spPr/>
        <p:txBody>
          <a:bodyPr/>
          <a:lstStyle/>
          <a:p>
            <a:pPr>
              <a:defRPr/>
            </a:pPr>
            <a:fld id="{3FF2C605-4958-CF43-AA48-80339EFDB0AF}" type="slidenum">
              <a:rPr lang="en-US" smtClean="0"/>
              <a:pPr>
                <a:defRPr/>
              </a:pPr>
              <a:t>35</a:t>
            </a:fld>
            <a:endParaRPr lang="en-US"/>
          </a:p>
        </p:txBody>
      </p:sp>
    </p:spTree>
    <p:extLst>
      <p:ext uri="{BB962C8B-B14F-4D97-AF65-F5344CB8AC3E}">
        <p14:creationId xmlns:p14="http://schemas.microsoft.com/office/powerpoint/2010/main" val="28248936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94898-7971-864E-BAC2-6F6C43297F63}"/>
              </a:ext>
            </a:extLst>
          </p:cNvPr>
          <p:cNvSpPr>
            <a:spLocks noGrp="1"/>
          </p:cNvSpPr>
          <p:nvPr>
            <p:ph type="title"/>
          </p:nvPr>
        </p:nvSpPr>
        <p:spPr/>
        <p:txBody>
          <a:bodyPr/>
          <a:lstStyle/>
          <a:p>
            <a:r>
              <a:rPr lang="en-US" dirty="0"/>
              <a:t>Loss of Coolant Accident (LOCA)</a:t>
            </a:r>
          </a:p>
        </p:txBody>
      </p:sp>
      <p:sp>
        <p:nvSpPr>
          <p:cNvPr id="3" name="Content Placeholder 2">
            <a:extLst>
              <a:ext uri="{FF2B5EF4-FFF2-40B4-BE49-F238E27FC236}">
                <a16:creationId xmlns:a16="http://schemas.microsoft.com/office/drawing/2014/main" id="{56BD2A26-2234-1841-9D48-D67796C69442}"/>
              </a:ext>
            </a:extLst>
          </p:cNvPr>
          <p:cNvSpPr>
            <a:spLocks noGrp="1"/>
          </p:cNvSpPr>
          <p:nvPr>
            <p:ph idx="1"/>
          </p:nvPr>
        </p:nvSpPr>
        <p:spPr>
          <a:xfrm>
            <a:off x="609600" y="2160495"/>
            <a:ext cx="6482080" cy="3965670"/>
          </a:xfrm>
        </p:spPr>
        <p:txBody>
          <a:bodyPr/>
          <a:lstStyle/>
          <a:p>
            <a:r>
              <a:rPr lang="en-US" sz="2000" dirty="0"/>
              <a:t>In a LOCA, the coolant flow is reduced or lost altogether (e.g. coolant pipe break)</a:t>
            </a:r>
          </a:p>
          <a:p>
            <a:r>
              <a:rPr lang="en-US" sz="2000" dirty="0"/>
              <a:t>When this occurs, pressure drops, causing the emergency shutdown system</a:t>
            </a:r>
          </a:p>
          <a:p>
            <a:r>
              <a:rPr lang="en-US" sz="2000" dirty="0"/>
              <a:t>SCRAMS the reactor, stopping the fission chain reaction</a:t>
            </a:r>
          </a:p>
          <a:p>
            <a:r>
              <a:rPr lang="en-US" sz="2000" dirty="0"/>
              <a:t>Also, the reactor water is expelled into the containment</a:t>
            </a:r>
          </a:p>
          <a:p>
            <a:r>
              <a:rPr lang="en-US" sz="2000" dirty="0"/>
              <a:t>The emergency core cooling system (ECCS) begins to remove heat</a:t>
            </a:r>
          </a:p>
          <a:p>
            <a:r>
              <a:rPr lang="en-US" sz="2000" dirty="0"/>
              <a:t>Requirement to maintain a coolable geometry</a:t>
            </a:r>
          </a:p>
          <a:p>
            <a:endParaRPr lang="en-US" sz="2000" dirty="0"/>
          </a:p>
        </p:txBody>
      </p:sp>
      <p:sp>
        <p:nvSpPr>
          <p:cNvPr id="4" name="Slide Number Placeholder 3">
            <a:extLst>
              <a:ext uri="{FF2B5EF4-FFF2-40B4-BE49-F238E27FC236}">
                <a16:creationId xmlns:a16="http://schemas.microsoft.com/office/drawing/2014/main" id="{334EE156-C438-7344-95FC-2D0560EC5870}"/>
              </a:ext>
            </a:extLst>
          </p:cNvPr>
          <p:cNvSpPr>
            <a:spLocks noGrp="1"/>
          </p:cNvSpPr>
          <p:nvPr>
            <p:ph type="sldNum" sz="quarter" idx="12"/>
          </p:nvPr>
        </p:nvSpPr>
        <p:spPr/>
        <p:txBody>
          <a:bodyPr/>
          <a:lstStyle/>
          <a:p>
            <a:pPr>
              <a:defRPr/>
            </a:pPr>
            <a:fld id="{3FF2C605-4958-CF43-AA48-80339EFDB0AF}" type="slidenum">
              <a:rPr lang="en-US" smtClean="0"/>
              <a:pPr>
                <a:defRPr/>
              </a:pPr>
              <a:t>36</a:t>
            </a:fld>
            <a:endParaRPr lang="en-US"/>
          </a:p>
        </p:txBody>
      </p:sp>
      <p:pic>
        <p:nvPicPr>
          <p:cNvPr id="5" name="Picture 4">
            <a:extLst>
              <a:ext uri="{FF2B5EF4-FFF2-40B4-BE49-F238E27FC236}">
                <a16:creationId xmlns:a16="http://schemas.microsoft.com/office/drawing/2014/main" id="{404A53FD-88D6-B649-B046-825F1E66E594}"/>
              </a:ext>
            </a:extLst>
          </p:cNvPr>
          <p:cNvPicPr>
            <a:picLocks noChangeAspect="1"/>
          </p:cNvPicPr>
          <p:nvPr/>
        </p:nvPicPr>
        <p:blipFill>
          <a:blip r:embed="rId2"/>
          <a:stretch>
            <a:fillRect/>
          </a:stretch>
        </p:blipFill>
        <p:spPr>
          <a:xfrm>
            <a:off x="6908800" y="2093071"/>
            <a:ext cx="4819595" cy="4100518"/>
          </a:xfrm>
          <a:prstGeom prst="rect">
            <a:avLst/>
          </a:prstGeom>
        </p:spPr>
      </p:pic>
    </p:spTree>
    <p:extLst>
      <p:ext uri="{BB962C8B-B14F-4D97-AF65-F5344CB8AC3E}">
        <p14:creationId xmlns:p14="http://schemas.microsoft.com/office/powerpoint/2010/main" val="22422729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D35A6-2E7D-FC4D-80ED-1FA227547B09}"/>
              </a:ext>
            </a:extLst>
          </p:cNvPr>
          <p:cNvSpPr>
            <a:spLocks noGrp="1"/>
          </p:cNvSpPr>
          <p:nvPr>
            <p:ph type="title"/>
          </p:nvPr>
        </p:nvSpPr>
        <p:spPr/>
        <p:txBody>
          <a:bodyPr/>
          <a:lstStyle/>
          <a:p>
            <a:r>
              <a:rPr lang="en-US" dirty="0"/>
              <a:t>Loss of Coolant Accident (LOCA)</a:t>
            </a:r>
          </a:p>
        </p:txBody>
      </p:sp>
      <p:sp>
        <p:nvSpPr>
          <p:cNvPr id="3" name="Content Placeholder 2">
            <a:extLst>
              <a:ext uri="{FF2B5EF4-FFF2-40B4-BE49-F238E27FC236}">
                <a16:creationId xmlns:a16="http://schemas.microsoft.com/office/drawing/2014/main" id="{B59E38E1-2618-4544-B561-6945C194DF8C}"/>
              </a:ext>
            </a:extLst>
          </p:cNvPr>
          <p:cNvSpPr>
            <a:spLocks noGrp="1"/>
          </p:cNvSpPr>
          <p:nvPr>
            <p:ph idx="1"/>
          </p:nvPr>
        </p:nvSpPr>
        <p:spPr>
          <a:xfrm>
            <a:off x="609600" y="2160495"/>
            <a:ext cx="4878422" cy="3965670"/>
          </a:xfrm>
        </p:spPr>
        <p:txBody>
          <a:bodyPr/>
          <a:lstStyle/>
          <a:p>
            <a:r>
              <a:rPr lang="en-US" sz="2000" dirty="0"/>
              <a:t>The average temperature of the reactor continues to rise due to radioactive decay in the fuel and the lower cooling</a:t>
            </a:r>
          </a:p>
          <a:p>
            <a:r>
              <a:rPr lang="en-US" sz="2000" dirty="0"/>
              <a:t>Decrease in coolant pressure and increase in internal pressure causes large plastic deformation</a:t>
            </a:r>
          </a:p>
          <a:p>
            <a:r>
              <a:rPr lang="en-US" sz="2000" dirty="0"/>
              <a:t>Causes the cladding to balloon out and potentially burst</a:t>
            </a:r>
          </a:p>
          <a:p>
            <a:r>
              <a:rPr lang="en-US" sz="2000" dirty="0"/>
              <a:t>Ballooning blocks coolant flow</a:t>
            </a:r>
          </a:p>
          <a:p>
            <a:r>
              <a:rPr lang="en-US" sz="2000" dirty="0"/>
              <a:t>Cladding burst is significantly impacted by oxidation and hydride embrittlement</a:t>
            </a:r>
          </a:p>
        </p:txBody>
      </p:sp>
      <p:sp>
        <p:nvSpPr>
          <p:cNvPr id="4" name="Slide Number Placeholder 3">
            <a:extLst>
              <a:ext uri="{FF2B5EF4-FFF2-40B4-BE49-F238E27FC236}">
                <a16:creationId xmlns:a16="http://schemas.microsoft.com/office/drawing/2014/main" id="{649603D8-349D-AD4C-9916-AC2100C46A11}"/>
              </a:ext>
            </a:extLst>
          </p:cNvPr>
          <p:cNvSpPr>
            <a:spLocks noGrp="1"/>
          </p:cNvSpPr>
          <p:nvPr>
            <p:ph type="sldNum" sz="quarter" idx="12"/>
          </p:nvPr>
        </p:nvSpPr>
        <p:spPr/>
        <p:txBody>
          <a:bodyPr/>
          <a:lstStyle/>
          <a:p>
            <a:pPr>
              <a:defRPr/>
            </a:pPr>
            <a:fld id="{3FF2C605-4958-CF43-AA48-80339EFDB0AF}" type="slidenum">
              <a:rPr lang="en-US" smtClean="0"/>
              <a:pPr>
                <a:defRPr/>
              </a:pPr>
              <a:t>37</a:t>
            </a:fld>
            <a:endParaRPr lang="en-US"/>
          </a:p>
        </p:txBody>
      </p:sp>
      <p:pic>
        <p:nvPicPr>
          <p:cNvPr id="5" name="Picture 4">
            <a:extLst>
              <a:ext uri="{FF2B5EF4-FFF2-40B4-BE49-F238E27FC236}">
                <a16:creationId xmlns:a16="http://schemas.microsoft.com/office/drawing/2014/main" id="{3539B92F-A9E4-7E4D-BC8C-A58F51760B5D}"/>
              </a:ext>
            </a:extLst>
          </p:cNvPr>
          <p:cNvPicPr>
            <a:picLocks noChangeAspect="1"/>
          </p:cNvPicPr>
          <p:nvPr/>
        </p:nvPicPr>
        <p:blipFill>
          <a:blip r:embed="rId2"/>
          <a:stretch>
            <a:fillRect/>
          </a:stretch>
        </p:blipFill>
        <p:spPr>
          <a:xfrm>
            <a:off x="5488022" y="1844452"/>
            <a:ext cx="6419498" cy="4281713"/>
          </a:xfrm>
          <a:prstGeom prst="rect">
            <a:avLst/>
          </a:prstGeom>
        </p:spPr>
      </p:pic>
    </p:spTree>
    <p:extLst>
      <p:ext uri="{BB962C8B-B14F-4D97-AF65-F5344CB8AC3E}">
        <p14:creationId xmlns:p14="http://schemas.microsoft.com/office/powerpoint/2010/main" val="31958813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50DD-D796-5047-9B4D-ACD77425AF27}"/>
              </a:ext>
            </a:extLst>
          </p:cNvPr>
          <p:cNvSpPr>
            <a:spLocks noGrp="1"/>
          </p:cNvSpPr>
          <p:nvPr>
            <p:ph type="title"/>
          </p:nvPr>
        </p:nvSpPr>
        <p:spPr/>
        <p:txBody>
          <a:bodyPr/>
          <a:lstStyle/>
          <a:p>
            <a:r>
              <a:rPr lang="en-US" dirty="0"/>
              <a:t>LOCA</a:t>
            </a:r>
          </a:p>
        </p:txBody>
      </p:sp>
      <p:sp>
        <p:nvSpPr>
          <p:cNvPr id="3" name="Content Placeholder 2">
            <a:extLst>
              <a:ext uri="{FF2B5EF4-FFF2-40B4-BE49-F238E27FC236}">
                <a16:creationId xmlns:a16="http://schemas.microsoft.com/office/drawing/2014/main" id="{54FDEF99-61F0-DA4F-BF2E-CCB4A1365B5B}"/>
              </a:ext>
            </a:extLst>
          </p:cNvPr>
          <p:cNvSpPr>
            <a:spLocks noGrp="1"/>
          </p:cNvSpPr>
          <p:nvPr>
            <p:ph idx="1"/>
          </p:nvPr>
        </p:nvSpPr>
        <p:spPr>
          <a:xfrm>
            <a:off x="609600" y="2160495"/>
            <a:ext cx="7721600" cy="3965670"/>
          </a:xfrm>
        </p:spPr>
        <p:txBody>
          <a:bodyPr/>
          <a:lstStyle/>
          <a:p>
            <a:r>
              <a:rPr lang="en-US" sz="2000" dirty="0"/>
              <a:t>During the heat-up, the cladding plastically deforms (balloon and rupture) due to decrease of the system pressure outside the fuel rod and decrease in cladding strength</a:t>
            </a:r>
          </a:p>
          <a:p>
            <a:r>
              <a:rPr lang="en-US" sz="2000" dirty="0"/>
              <a:t>The phase structure of Zircaloy transforms from alpha to </a:t>
            </a:r>
            <a:r>
              <a:rPr lang="en-US" sz="2000" dirty="0" err="1"/>
              <a:t>alpha+beta</a:t>
            </a:r>
            <a:r>
              <a:rPr lang="en-US" sz="2000" dirty="0"/>
              <a:t> above about 800C, and to beta above about 1000C</a:t>
            </a:r>
          </a:p>
          <a:p>
            <a:r>
              <a:rPr lang="en-US" sz="2000" dirty="0"/>
              <a:t>The cladding reacts with steam or coolant at high temperatures, and an oxide (ZrO2) layer is formed on the surface of the cladding</a:t>
            </a:r>
          </a:p>
          <a:p>
            <a:r>
              <a:rPr lang="en-US" sz="2000" dirty="0"/>
              <a:t>In addition, absorbed oxygen stabilizes the alpha-phase and a layer of alpha-phase with a high content of oxygen begins to grow on the beta-phase, and the beta-phase becomes less ductile by the oxygen absorption</a:t>
            </a:r>
          </a:p>
        </p:txBody>
      </p:sp>
      <p:sp>
        <p:nvSpPr>
          <p:cNvPr id="4" name="Slide Number Placeholder 3">
            <a:extLst>
              <a:ext uri="{FF2B5EF4-FFF2-40B4-BE49-F238E27FC236}">
                <a16:creationId xmlns:a16="http://schemas.microsoft.com/office/drawing/2014/main" id="{944E6555-C190-E24F-8D33-D4837DD2026D}"/>
              </a:ext>
            </a:extLst>
          </p:cNvPr>
          <p:cNvSpPr>
            <a:spLocks noGrp="1"/>
          </p:cNvSpPr>
          <p:nvPr>
            <p:ph type="sldNum" sz="quarter" idx="12"/>
          </p:nvPr>
        </p:nvSpPr>
        <p:spPr/>
        <p:txBody>
          <a:bodyPr/>
          <a:lstStyle/>
          <a:p>
            <a:pPr>
              <a:defRPr/>
            </a:pPr>
            <a:fld id="{3FF2C605-4958-CF43-AA48-80339EFDB0AF}" type="slidenum">
              <a:rPr lang="en-US" smtClean="0"/>
              <a:pPr>
                <a:defRPr/>
              </a:pPr>
              <a:t>38</a:t>
            </a:fld>
            <a:endParaRPr lang="en-US"/>
          </a:p>
        </p:txBody>
      </p:sp>
      <p:pic>
        <p:nvPicPr>
          <p:cNvPr id="5" name="Picture 4">
            <a:extLst>
              <a:ext uri="{FF2B5EF4-FFF2-40B4-BE49-F238E27FC236}">
                <a16:creationId xmlns:a16="http://schemas.microsoft.com/office/drawing/2014/main" id="{371E509A-552B-6F4D-B735-940625D67BD7}"/>
              </a:ext>
            </a:extLst>
          </p:cNvPr>
          <p:cNvPicPr>
            <a:picLocks noChangeAspect="1"/>
          </p:cNvPicPr>
          <p:nvPr/>
        </p:nvPicPr>
        <p:blipFill>
          <a:blip r:embed="rId2"/>
          <a:stretch>
            <a:fillRect/>
          </a:stretch>
        </p:blipFill>
        <p:spPr>
          <a:xfrm>
            <a:off x="8124984" y="1992215"/>
            <a:ext cx="4070031" cy="3965671"/>
          </a:xfrm>
          <a:prstGeom prst="rect">
            <a:avLst/>
          </a:prstGeom>
        </p:spPr>
      </p:pic>
    </p:spTree>
    <p:extLst>
      <p:ext uri="{BB962C8B-B14F-4D97-AF65-F5344CB8AC3E}">
        <p14:creationId xmlns:p14="http://schemas.microsoft.com/office/powerpoint/2010/main" val="30343135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9F629-B059-8F43-9499-1ECA859EA8F2}"/>
              </a:ext>
            </a:extLst>
          </p:cNvPr>
          <p:cNvSpPr>
            <a:spLocks noGrp="1"/>
          </p:cNvSpPr>
          <p:nvPr>
            <p:ph type="title"/>
          </p:nvPr>
        </p:nvSpPr>
        <p:spPr/>
        <p:txBody>
          <a:bodyPr/>
          <a:lstStyle/>
          <a:p>
            <a:r>
              <a:rPr lang="en-US" dirty="0"/>
              <a:t>LOCA</a:t>
            </a:r>
          </a:p>
        </p:txBody>
      </p:sp>
      <p:sp>
        <p:nvSpPr>
          <p:cNvPr id="3" name="Content Placeholder 2">
            <a:extLst>
              <a:ext uri="{FF2B5EF4-FFF2-40B4-BE49-F238E27FC236}">
                <a16:creationId xmlns:a16="http://schemas.microsoft.com/office/drawing/2014/main" id="{D0E29AE0-5904-F445-94F9-FF7BCC05CDDC}"/>
              </a:ext>
            </a:extLst>
          </p:cNvPr>
          <p:cNvSpPr>
            <a:spLocks noGrp="1"/>
          </p:cNvSpPr>
          <p:nvPr>
            <p:ph idx="1"/>
          </p:nvPr>
        </p:nvSpPr>
        <p:spPr>
          <a:xfrm>
            <a:off x="609600" y="2160495"/>
            <a:ext cx="6756400" cy="3965670"/>
          </a:xfrm>
        </p:spPr>
        <p:txBody>
          <a:bodyPr/>
          <a:lstStyle/>
          <a:p>
            <a:r>
              <a:rPr lang="en-US" sz="2000" dirty="0"/>
              <a:t>The rod pressure becomes higher than the system pressure of the reactor due to a break of the coolant pressure boundary</a:t>
            </a:r>
          </a:p>
          <a:p>
            <a:r>
              <a:rPr lang="en-US" sz="2000" dirty="0"/>
              <a:t>Creep strength of Zircaloy rapidly falls with the temperature</a:t>
            </a:r>
          </a:p>
          <a:p>
            <a:r>
              <a:rPr lang="en-US" sz="2000" dirty="0"/>
              <a:t>The cladding plastically deforms in the radial direction (ballooning) during the heat-up and may finally rupture</a:t>
            </a:r>
          </a:p>
          <a:p>
            <a:r>
              <a:rPr lang="en-US" sz="2000" dirty="0"/>
              <a:t>The beta phase has different creep properties than the alpha phase, and </a:t>
            </a:r>
            <a:r>
              <a:rPr lang="en-US" sz="2000" dirty="0" err="1"/>
              <a:t>alpha+beta</a:t>
            </a:r>
            <a:r>
              <a:rPr lang="en-US" sz="2000" dirty="0"/>
              <a:t> phase can exhibit superplastic behavior</a:t>
            </a:r>
          </a:p>
          <a:p>
            <a:r>
              <a:rPr lang="en-US" sz="2000" dirty="0"/>
              <a:t>Large plastic deformation of the cladding in the radial direction results in blockage of the coolant channels between fuel rods</a:t>
            </a:r>
          </a:p>
          <a:p>
            <a:pPr marL="0" indent="0">
              <a:buNone/>
            </a:pPr>
            <a:endParaRPr lang="en-US" sz="2000" dirty="0"/>
          </a:p>
        </p:txBody>
      </p:sp>
      <p:sp>
        <p:nvSpPr>
          <p:cNvPr id="4" name="Slide Number Placeholder 3">
            <a:extLst>
              <a:ext uri="{FF2B5EF4-FFF2-40B4-BE49-F238E27FC236}">
                <a16:creationId xmlns:a16="http://schemas.microsoft.com/office/drawing/2014/main" id="{20A1AD15-D5E3-8447-83B4-EA6A14F5D603}"/>
              </a:ext>
            </a:extLst>
          </p:cNvPr>
          <p:cNvSpPr>
            <a:spLocks noGrp="1"/>
          </p:cNvSpPr>
          <p:nvPr>
            <p:ph type="sldNum" sz="quarter" idx="12"/>
          </p:nvPr>
        </p:nvSpPr>
        <p:spPr/>
        <p:txBody>
          <a:bodyPr/>
          <a:lstStyle/>
          <a:p>
            <a:pPr>
              <a:defRPr/>
            </a:pPr>
            <a:fld id="{3FF2C605-4958-CF43-AA48-80339EFDB0AF}" type="slidenum">
              <a:rPr lang="en-US" smtClean="0"/>
              <a:pPr>
                <a:defRPr/>
              </a:pPr>
              <a:t>39</a:t>
            </a:fld>
            <a:endParaRPr lang="en-US" dirty="0"/>
          </a:p>
        </p:txBody>
      </p:sp>
      <p:pic>
        <p:nvPicPr>
          <p:cNvPr id="5" name="Picture 4">
            <a:extLst>
              <a:ext uri="{FF2B5EF4-FFF2-40B4-BE49-F238E27FC236}">
                <a16:creationId xmlns:a16="http://schemas.microsoft.com/office/drawing/2014/main" id="{77AC15B0-1CCC-D142-848F-70EC8DBAD472}"/>
              </a:ext>
            </a:extLst>
          </p:cNvPr>
          <p:cNvPicPr>
            <a:picLocks noChangeAspect="1"/>
          </p:cNvPicPr>
          <p:nvPr/>
        </p:nvPicPr>
        <p:blipFill>
          <a:blip r:embed="rId2"/>
          <a:stretch>
            <a:fillRect/>
          </a:stretch>
        </p:blipFill>
        <p:spPr>
          <a:xfrm>
            <a:off x="7366000" y="1725614"/>
            <a:ext cx="4812846" cy="4510086"/>
          </a:xfrm>
          <a:prstGeom prst="rect">
            <a:avLst/>
          </a:prstGeom>
        </p:spPr>
      </p:pic>
    </p:spTree>
    <p:extLst>
      <p:ext uri="{BB962C8B-B14F-4D97-AF65-F5344CB8AC3E}">
        <p14:creationId xmlns:p14="http://schemas.microsoft.com/office/powerpoint/2010/main" val="450447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78CC6-43B4-8644-8DAF-C2DBB24E1F69}"/>
              </a:ext>
            </a:extLst>
          </p:cNvPr>
          <p:cNvSpPr>
            <a:spLocks noGrp="1"/>
          </p:cNvSpPr>
          <p:nvPr>
            <p:ph type="title"/>
          </p:nvPr>
        </p:nvSpPr>
        <p:spPr/>
        <p:txBody>
          <a:bodyPr/>
          <a:lstStyle/>
          <a:p>
            <a:r>
              <a:rPr lang="en-US" dirty="0"/>
              <a:t>Impact of Corrosion</a:t>
            </a:r>
          </a:p>
        </p:txBody>
      </p:sp>
      <p:sp>
        <p:nvSpPr>
          <p:cNvPr id="3" name="Content Placeholder 2">
            <a:extLst>
              <a:ext uri="{FF2B5EF4-FFF2-40B4-BE49-F238E27FC236}">
                <a16:creationId xmlns:a16="http://schemas.microsoft.com/office/drawing/2014/main" id="{8D8951B5-9643-5043-B3A0-672A16A1A1A3}"/>
              </a:ext>
            </a:extLst>
          </p:cNvPr>
          <p:cNvSpPr>
            <a:spLocks noGrp="1"/>
          </p:cNvSpPr>
          <p:nvPr>
            <p:ph idx="1"/>
          </p:nvPr>
        </p:nvSpPr>
        <p:spPr>
          <a:xfrm>
            <a:off x="609600" y="2160495"/>
            <a:ext cx="7250545" cy="3965670"/>
          </a:xfrm>
        </p:spPr>
        <p:txBody>
          <a:bodyPr/>
          <a:lstStyle/>
          <a:p>
            <a:r>
              <a:rPr lang="en-US" sz="2000" dirty="0"/>
              <a:t>The oxide layer has a low thermal conductivity, restricting heat transport</a:t>
            </a:r>
          </a:p>
          <a:p>
            <a:pPr lvl="1"/>
            <a:r>
              <a:rPr lang="en-US" sz="2000" dirty="0"/>
              <a:t>For Zircaloy, k = 22 W/(</a:t>
            </a:r>
            <a:r>
              <a:rPr lang="en-US" sz="2000" dirty="0" err="1"/>
              <a:t>mK</a:t>
            </a:r>
            <a:r>
              <a:rPr lang="en-US" sz="2000" dirty="0"/>
              <a:t>)</a:t>
            </a:r>
          </a:p>
          <a:p>
            <a:pPr lvl="1"/>
            <a:r>
              <a:rPr lang="en-US" sz="2000" dirty="0"/>
              <a:t>For ZrO</a:t>
            </a:r>
            <a:r>
              <a:rPr lang="en-US" sz="2000" baseline="-25000" dirty="0"/>
              <a:t>2</a:t>
            </a:r>
            <a:r>
              <a:rPr lang="en-US" sz="2000" dirty="0"/>
              <a:t>, k = 1.7 – 2.7 W/(</a:t>
            </a:r>
            <a:r>
              <a:rPr lang="en-US" sz="2000" dirty="0" err="1"/>
              <a:t>mK</a:t>
            </a:r>
            <a:r>
              <a:rPr lang="en-US" sz="2000" dirty="0"/>
              <a:t>)</a:t>
            </a:r>
          </a:p>
          <a:p>
            <a:r>
              <a:rPr lang="en-US" sz="2000" dirty="0"/>
              <a:t>The oxide layer is much more brittle than the zircaloy</a:t>
            </a:r>
          </a:p>
          <a:p>
            <a:pPr lvl="1"/>
            <a:r>
              <a:rPr lang="en-US" sz="2000" dirty="0"/>
              <a:t>Zircaloy metal is removed as brittle oxide is added to the material</a:t>
            </a:r>
          </a:p>
          <a:p>
            <a:r>
              <a:rPr lang="en-US" sz="2000" dirty="0"/>
              <a:t>Oxidation produces hydrogen that can enter the cladding and form brittle hydrides</a:t>
            </a:r>
          </a:p>
          <a:p>
            <a:endParaRPr lang="en-US" sz="2000" dirty="0"/>
          </a:p>
        </p:txBody>
      </p:sp>
      <p:sp>
        <p:nvSpPr>
          <p:cNvPr id="4" name="Slide Number Placeholder 3">
            <a:extLst>
              <a:ext uri="{FF2B5EF4-FFF2-40B4-BE49-F238E27FC236}">
                <a16:creationId xmlns:a16="http://schemas.microsoft.com/office/drawing/2014/main" id="{6EE26FF5-D44E-194A-AA6F-B30DF868FDE4}"/>
              </a:ext>
            </a:extLst>
          </p:cNvPr>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pic>
        <p:nvPicPr>
          <p:cNvPr id="5" name="Image 57">
            <a:extLst>
              <a:ext uri="{FF2B5EF4-FFF2-40B4-BE49-F238E27FC236}">
                <a16:creationId xmlns:a16="http://schemas.microsoft.com/office/drawing/2014/main" id="{F9BD0EAA-CB7B-6447-B66B-6310CEF34C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0213" y="2333669"/>
            <a:ext cx="3365242" cy="2617410"/>
          </a:xfrm>
          <a:prstGeom prst="rect">
            <a:avLst/>
          </a:prstGeom>
        </p:spPr>
      </p:pic>
    </p:spTree>
    <p:extLst>
      <p:ext uri="{BB962C8B-B14F-4D97-AF65-F5344CB8AC3E}">
        <p14:creationId xmlns:p14="http://schemas.microsoft.com/office/powerpoint/2010/main" val="37050438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186D00-FB48-8A48-A540-B089E3E7AB04}"/>
              </a:ext>
            </a:extLst>
          </p:cNvPr>
          <p:cNvPicPr>
            <a:picLocks noChangeAspect="1"/>
          </p:cNvPicPr>
          <p:nvPr/>
        </p:nvPicPr>
        <p:blipFill rotWithShape="1">
          <a:blip r:embed="rId2"/>
          <a:srcRect b="50000"/>
          <a:stretch/>
        </p:blipFill>
        <p:spPr>
          <a:xfrm>
            <a:off x="8371761" y="4118759"/>
            <a:ext cx="3670151" cy="2558077"/>
          </a:xfrm>
          <a:prstGeom prst="rect">
            <a:avLst/>
          </a:prstGeom>
        </p:spPr>
      </p:pic>
      <p:sp>
        <p:nvSpPr>
          <p:cNvPr id="2" name="Title 1">
            <a:extLst>
              <a:ext uri="{FF2B5EF4-FFF2-40B4-BE49-F238E27FC236}">
                <a16:creationId xmlns:a16="http://schemas.microsoft.com/office/drawing/2014/main" id="{6B2F5F2D-3E4C-6E4B-9A14-4B7F796A9842}"/>
              </a:ext>
            </a:extLst>
          </p:cNvPr>
          <p:cNvSpPr>
            <a:spLocks noGrp="1"/>
          </p:cNvSpPr>
          <p:nvPr>
            <p:ph type="title"/>
          </p:nvPr>
        </p:nvSpPr>
        <p:spPr/>
        <p:txBody>
          <a:bodyPr/>
          <a:lstStyle/>
          <a:p>
            <a:r>
              <a:rPr lang="en-US" dirty="0"/>
              <a:t>Oxidation</a:t>
            </a:r>
          </a:p>
        </p:txBody>
      </p:sp>
      <p:sp>
        <p:nvSpPr>
          <p:cNvPr id="3" name="Content Placeholder 2">
            <a:extLst>
              <a:ext uri="{FF2B5EF4-FFF2-40B4-BE49-F238E27FC236}">
                <a16:creationId xmlns:a16="http://schemas.microsoft.com/office/drawing/2014/main" id="{A6512610-8D58-684D-A882-F8F85A09401B}"/>
              </a:ext>
            </a:extLst>
          </p:cNvPr>
          <p:cNvSpPr>
            <a:spLocks noGrp="1"/>
          </p:cNvSpPr>
          <p:nvPr>
            <p:ph idx="1"/>
          </p:nvPr>
        </p:nvSpPr>
        <p:spPr>
          <a:xfrm>
            <a:off x="609600" y="1931895"/>
            <a:ext cx="10972800" cy="3965670"/>
          </a:xfrm>
        </p:spPr>
        <p:txBody>
          <a:bodyPr/>
          <a:lstStyle/>
          <a:p>
            <a:r>
              <a:rPr lang="en-US" sz="2000" dirty="0"/>
              <a:t>Oxidation significantly increases at high temperatures</a:t>
            </a:r>
          </a:p>
          <a:p>
            <a:r>
              <a:rPr lang="en-US" sz="2000" dirty="0"/>
              <a:t>Due to exothermic heat generated during oxidation of the cladding, at high enough temperatures, the rate of oxidation is so high that the heat can no longer be dissipated by cooling, leading to run-away oxidation (Three Mile Island)</a:t>
            </a:r>
          </a:p>
          <a:p>
            <a:r>
              <a:rPr lang="en-US" sz="2000" dirty="0"/>
              <a:t>Breakaway oxidation also results in increased hydrogen pickup in the cladding, embrittling cladding</a:t>
            </a:r>
          </a:p>
          <a:p>
            <a:endParaRPr lang="en-US" sz="2000" dirty="0"/>
          </a:p>
        </p:txBody>
      </p:sp>
      <p:sp>
        <p:nvSpPr>
          <p:cNvPr id="4" name="Slide Number Placeholder 3">
            <a:extLst>
              <a:ext uri="{FF2B5EF4-FFF2-40B4-BE49-F238E27FC236}">
                <a16:creationId xmlns:a16="http://schemas.microsoft.com/office/drawing/2014/main" id="{CC3D089C-6A18-CA42-937B-AF4A0A3E00AE}"/>
              </a:ext>
            </a:extLst>
          </p:cNvPr>
          <p:cNvSpPr>
            <a:spLocks noGrp="1"/>
          </p:cNvSpPr>
          <p:nvPr>
            <p:ph type="sldNum" sz="quarter" idx="12"/>
          </p:nvPr>
        </p:nvSpPr>
        <p:spPr/>
        <p:txBody>
          <a:bodyPr/>
          <a:lstStyle/>
          <a:p>
            <a:pPr>
              <a:defRPr/>
            </a:pPr>
            <a:fld id="{3FF2C605-4958-CF43-AA48-80339EFDB0AF}" type="slidenum">
              <a:rPr lang="en-US" smtClean="0"/>
              <a:pPr>
                <a:defRPr/>
              </a:pPr>
              <a:t>40</a:t>
            </a:fld>
            <a:endParaRPr lang="en-US"/>
          </a:p>
        </p:txBody>
      </p:sp>
      <p:pic>
        <p:nvPicPr>
          <p:cNvPr id="5" name="Picture 4">
            <a:extLst>
              <a:ext uri="{FF2B5EF4-FFF2-40B4-BE49-F238E27FC236}">
                <a16:creationId xmlns:a16="http://schemas.microsoft.com/office/drawing/2014/main" id="{09EA21FA-EA4C-B949-8ECD-BF2B78CAB3A9}"/>
              </a:ext>
            </a:extLst>
          </p:cNvPr>
          <p:cNvPicPr>
            <a:picLocks noChangeAspect="1"/>
          </p:cNvPicPr>
          <p:nvPr/>
        </p:nvPicPr>
        <p:blipFill>
          <a:blip r:embed="rId3"/>
          <a:stretch>
            <a:fillRect/>
          </a:stretch>
        </p:blipFill>
        <p:spPr>
          <a:xfrm>
            <a:off x="116840" y="4187970"/>
            <a:ext cx="4048760" cy="2533506"/>
          </a:xfrm>
          <a:prstGeom prst="rect">
            <a:avLst/>
          </a:prstGeom>
        </p:spPr>
      </p:pic>
      <p:pic>
        <p:nvPicPr>
          <p:cNvPr id="6" name="Picture 5">
            <a:extLst>
              <a:ext uri="{FF2B5EF4-FFF2-40B4-BE49-F238E27FC236}">
                <a16:creationId xmlns:a16="http://schemas.microsoft.com/office/drawing/2014/main" id="{0FA9ED7C-3773-1E45-8889-6918D3524310}"/>
              </a:ext>
            </a:extLst>
          </p:cNvPr>
          <p:cNvPicPr>
            <a:picLocks noChangeAspect="1"/>
          </p:cNvPicPr>
          <p:nvPr/>
        </p:nvPicPr>
        <p:blipFill>
          <a:blip r:embed="rId4"/>
          <a:stretch>
            <a:fillRect/>
          </a:stretch>
        </p:blipFill>
        <p:spPr>
          <a:xfrm>
            <a:off x="4318000" y="4143330"/>
            <a:ext cx="3901361" cy="2533506"/>
          </a:xfrm>
          <a:prstGeom prst="rect">
            <a:avLst/>
          </a:prstGeom>
        </p:spPr>
      </p:pic>
    </p:spTree>
    <p:extLst>
      <p:ext uri="{BB962C8B-B14F-4D97-AF65-F5344CB8AC3E}">
        <p14:creationId xmlns:p14="http://schemas.microsoft.com/office/powerpoint/2010/main" val="12798431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8F39D3-BF5F-EA4C-8160-7D9FD52FFF46}"/>
              </a:ext>
            </a:extLst>
          </p:cNvPr>
          <p:cNvPicPr>
            <a:picLocks noChangeAspect="1"/>
          </p:cNvPicPr>
          <p:nvPr/>
        </p:nvPicPr>
        <p:blipFill>
          <a:blip r:embed="rId2"/>
          <a:stretch>
            <a:fillRect/>
          </a:stretch>
        </p:blipFill>
        <p:spPr>
          <a:xfrm>
            <a:off x="7731760" y="4143364"/>
            <a:ext cx="3850640" cy="2578111"/>
          </a:xfrm>
          <a:prstGeom prst="rect">
            <a:avLst/>
          </a:prstGeom>
        </p:spPr>
      </p:pic>
      <p:sp>
        <p:nvSpPr>
          <p:cNvPr id="2" name="Title 1">
            <a:extLst>
              <a:ext uri="{FF2B5EF4-FFF2-40B4-BE49-F238E27FC236}">
                <a16:creationId xmlns:a16="http://schemas.microsoft.com/office/drawing/2014/main" id="{3C860A96-B36E-2C46-B37F-77BB0A82C390}"/>
              </a:ext>
            </a:extLst>
          </p:cNvPr>
          <p:cNvSpPr>
            <a:spLocks noGrp="1"/>
          </p:cNvSpPr>
          <p:nvPr>
            <p:ph type="title"/>
          </p:nvPr>
        </p:nvSpPr>
        <p:spPr/>
        <p:txBody>
          <a:bodyPr/>
          <a:lstStyle/>
          <a:p>
            <a:r>
              <a:rPr lang="en-US" dirty="0"/>
              <a:t>Effect of Burnup</a:t>
            </a:r>
          </a:p>
        </p:txBody>
      </p:sp>
      <p:sp>
        <p:nvSpPr>
          <p:cNvPr id="3" name="Content Placeholder 2">
            <a:extLst>
              <a:ext uri="{FF2B5EF4-FFF2-40B4-BE49-F238E27FC236}">
                <a16:creationId xmlns:a16="http://schemas.microsoft.com/office/drawing/2014/main" id="{683085C2-4B7F-B24A-BDD7-914D9B301038}"/>
              </a:ext>
            </a:extLst>
          </p:cNvPr>
          <p:cNvSpPr>
            <a:spLocks noGrp="1"/>
          </p:cNvSpPr>
          <p:nvPr>
            <p:ph idx="1"/>
          </p:nvPr>
        </p:nvSpPr>
        <p:spPr>
          <a:xfrm>
            <a:off x="609600" y="2160495"/>
            <a:ext cx="6096000" cy="3965670"/>
          </a:xfrm>
        </p:spPr>
        <p:txBody>
          <a:bodyPr/>
          <a:lstStyle/>
          <a:p>
            <a:r>
              <a:rPr lang="en-US" sz="2000" dirty="0"/>
              <a:t>At high burnup, ductility of the cladding is significantly reduced due to existing corrosion and hydrogen embrittlement</a:t>
            </a:r>
          </a:p>
          <a:p>
            <a:r>
              <a:rPr lang="en-US" sz="2000" dirty="0"/>
              <a:t>This leads to higher likelihood of failure for higher burnup conditions</a:t>
            </a:r>
          </a:p>
          <a:p>
            <a:r>
              <a:rPr lang="en-US" sz="2000" dirty="0"/>
              <a:t>Similar to RIA (but more slow), temperature increases can lead to gas bubble pressure increases, fuel fragmentation, increased thermal expansion, FCMI, etc.</a:t>
            </a:r>
          </a:p>
          <a:p>
            <a:endParaRPr lang="en-US" sz="2000" dirty="0"/>
          </a:p>
        </p:txBody>
      </p:sp>
      <p:sp>
        <p:nvSpPr>
          <p:cNvPr id="4" name="Slide Number Placeholder 3">
            <a:extLst>
              <a:ext uri="{FF2B5EF4-FFF2-40B4-BE49-F238E27FC236}">
                <a16:creationId xmlns:a16="http://schemas.microsoft.com/office/drawing/2014/main" id="{C0C50EE7-BB85-BF46-A064-03B2D863F232}"/>
              </a:ext>
            </a:extLst>
          </p:cNvPr>
          <p:cNvSpPr>
            <a:spLocks noGrp="1"/>
          </p:cNvSpPr>
          <p:nvPr>
            <p:ph type="sldNum" sz="quarter" idx="12"/>
          </p:nvPr>
        </p:nvSpPr>
        <p:spPr/>
        <p:txBody>
          <a:bodyPr/>
          <a:lstStyle/>
          <a:p>
            <a:pPr>
              <a:defRPr/>
            </a:pPr>
            <a:fld id="{3FF2C605-4958-CF43-AA48-80339EFDB0AF}" type="slidenum">
              <a:rPr lang="en-US" smtClean="0"/>
              <a:pPr>
                <a:defRPr/>
              </a:pPr>
              <a:t>41</a:t>
            </a:fld>
            <a:endParaRPr lang="en-US"/>
          </a:p>
        </p:txBody>
      </p:sp>
      <p:pic>
        <p:nvPicPr>
          <p:cNvPr id="6" name="Picture 5">
            <a:extLst>
              <a:ext uri="{FF2B5EF4-FFF2-40B4-BE49-F238E27FC236}">
                <a16:creationId xmlns:a16="http://schemas.microsoft.com/office/drawing/2014/main" id="{AB2A2820-35D9-0C4D-A260-30821E0242EE}"/>
              </a:ext>
            </a:extLst>
          </p:cNvPr>
          <p:cNvPicPr>
            <a:picLocks noChangeAspect="1"/>
          </p:cNvPicPr>
          <p:nvPr/>
        </p:nvPicPr>
        <p:blipFill>
          <a:blip r:embed="rId3"/>
          <a:stretch>
            <a:fillRect/>
          </a:stretch>
        </p:blipFill>
        <p:spPr>
          <a:xfrm>
            <a:off x="7834630" y="1672212"/>
            <a:ext cx="3644900" cy="2471118"/>
          </a:xfrm>
          <a:prstGeom prst="rect">
            <a:avLst/>
          </a:prstGeom>
        </p:spPr>
      </p:pic>
    </p:spTree>
    <p:extLst>
      <p:ext uri="{BB962C8B-B14F-4D97-AF65-F5344CB8AC3E}">
        <p14:creationId xmlns:p14="http://schemas.microsoft.com/office/powerpoint/2010/main" val="28070016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8D2DD-3654-5343-9E3C-EDBE0172E597}"/>
              </a:ext>
            </a:extLst>
          </p:cNvPr>
          <p:cNvSpPr>
            <a:spLocks noGrp="1"/>
          </p:cNvSpPr>
          <p:nvPr>
            <p:ph type="title"/>
          </p:nvPr>
        </p:nvSpPr>
        <p:spPr/>
        <p:txBody>
          <a:bodyPr/>
          <a:lstStyle/>
          <a:p>
            <a:r>
              <a:rPr lang="en-US" dirty="0"/>
              <a:t>Mitigation through design</a:t>
            </a:r>
          </a:p>
        </p:txBody>
      </p:sp>
      <p:sp>
        <p:nvSpPr>
          <p:cNvPr id="3" name="Content Placeholder 2">
            <a:extLst>
              <a:ext uri="{FF2B5EF4-FFF2-40B4-BE49-F238E27FC236}">
                <a16:creationId xmlns:a16="http://schemas.microsoft.com/office/drawing/2014/main" id="{9260D503-8ED7-034F-9922-68402E97E6BF}"/>
              </a:ext>
            </a:extLst>
          </p:cNvPr>
          <p:cNvSpPr>
            <a:spLocks noGrp="1"/>
          </p:cNvSpPr>
          <p:nvPr>
            <p:ph idx="1"/>
          </p:nvPr>
        </p:nvSpPr>
        <p:spPr/>
        <p:txBody>
          <a:bodyPr/>
          <a:lstStyle/>
          <a:p>
            <a:r>
              <a:rPr lang="en-US" sz="2000" dirty="0"/>
              <a:t>Accident tolerant fuels aim to provide additional coping time</a:t>
            </a:r>
          </a:p>
          <a:p>
            <a:pPr lvl="1"/>
            <a:r>
              <a:rPr lang="en-US" sz="2000" dirty="0"/>
              <a:t>The time required for the water to boil away</a:t>
            </a:r>
          </a:p>
          <a:p>
            <a:pPr lvl="1"/>
            <a:r>
              <a:rPr lang="en-US" sz="2000" dirty="0"/>
              <a:t>The time required for the fuel to melt</a:t>
            </a:r>
          </a:p>
          <a:p>
            <a:pPr lvl="1"/>
            <a:r>
              <a:rPr lang="en-US" sz="2000" dirty="0"/>
              <a:t>The time required for the molten fuel to breach the primary pressure boundary</a:t>
            </a:r>
          </a:p>
          <a:p>
            <a:r>
              <a:rPr lang="en-US" sz="2000" dirty="0"/>
              <a:t>Fuels with enhanced tolerance can tolerate loss of active cooling for a considerably longer period, while maintaining or improving performance during normal operation</a:t>
            </a:r>
          </a:p>
          <a:p>
            <a:endParaRPr lang="en-US" sz="2000" dirty="0"/>
          </a:p>
        </p:txBody>
      </p:sp>
      <p:sp>
        <p:nvSpPr>
          <p:cNvPr id="4" name="Slide Number Placeholder 3">
            <a:extLst>
              <a:ext uri="{FF2B5EF4-FFF2-40B4-BE49-F238E27FC236}">
                <a16:creationId xmlns:a16="http://schemas.microsoft.com/office/drawing/2014/main" id="{3AEA308A-A89C-EC44-B4F2-428879733F2B}"/>
              </a:ext>
            </a:extLst>
          </p:cNvPr>
          <p:cNvSpPr>
            <a:spLocks noGrp="1"/>
          </p:cNvSpPr>
          <p:nvPr>
            <p:ph type="sldNum" sz="quarter" idx="12"/>
          </p:nvPr>
        </p:nvSpPr>
        <p:spPr/>
        <p:txBody>
          <a:bodyPr/>
          <a:lstStyle/>
          <a:p>
            <a:pPr>
              <a:defRPr/>
            </a:pPr>
            <a:fld id="{3FF2C605-4958-CF43-AA48-80339EFDB0AF}" type="slidenum">
              <a:rPr lang="en-US" smtClean="0"/>
              <a:pPr>
                <a:defRPr/>
              </a:pPr>
              <a:t>42</a:t>
            </a:fld>
            <a:endParaRPr lang="en-US"/>
          </a:p>
        </p:txBody>
      </p:sp>
    </p:spTree>
    <p:extLst>
      <p:ext uri="{BB962C8B-B14F-4D97-AF65-F5344CB8AC3E}">
        <p14:creationId xmlns:p14="http://schemas.microsoft.com/office/powerpoint/2010/main" val="12308415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B06CB-BF0D-E949-91A9-4B27C458B501}"/>
              </a:ext>
            </a:extLst>
          </p:cNvPr>
          <p:cNvSpPr>
            <a:spLocks noGrp="1"/>
          </p:cNvSpPr>
          <p:nvPr>
            <p:ph type="title"/>
          </p:nvPr>
        </p:nvSpPr>
        <p:spPr/>
        <p:txBody>
          <a:bodyPr/>
          <a:lstStyle/>
          <a:p>
            <a:r>
              <a:rPr lang="en-US" dirty="0"/>
              <a:t>Accident Tolerance</a:t>
            </a:r>
          </a:p>
        </p:txBody>
      </p:sp>
      <p:pic>
        <p:nvPicPr>
          <p:cNvPr id="5" name="Content Placeholder 4">
            <a:extLst>
              <a:ext uri="{FF2B5EF4-FFF2-40B4-BE49-F238E27FC236}">
                <a16:creationId xmlns:a16="http://schemas.microsoft.com/office/drawing/2014/main" id="{B400612C-A859-E74D-80C7-C3286825FAF7}"/>
              </a:ext>
            </a:extLst>
          </p:cNvPr>
          <p:cNvPicPr>
            <a:picLocks noGrp="1" noChangeAspect="1"/>
          </p:cNvPicPr>
          <p:nvPr>
            <p:ph idx="1"/>
          </p:nvPr>
        </p:nvPicPr>
        <p:blipFill>
          <a:blip r:embed="rId2"/>
          <a:stretch>
            <a:fillRect/>
          </a:stretch>
        </p:blipFill>
        <p:spPr>
          <a:xfrm>
            <a:off x="1474318" y="1968501"/>
            <a:ext cx="9243363" cy="4459923"/>
          </a:xfrm>
          <a:prstGeom prst="rect">
            <a:avLst/>
          </a:prstGeom>
        </p:spPr>
      </p:pic>
      <p:sp>
        <p:nvSpPr>
          <p:cNvPr id="4" name="Slide Number Placeholder 3">
            <a:extLst>
              <a:ext uri="{FF2B5EF4-FFF2-40B4-BE49-F238E27FC236}">
                <a16:creationId xmlns:a16="http://schemas.microsoft.com/office/drawing/2014/main" id="{0891AE35-ED3B-9245-ACB6-76F20243CA67}"/>
              </a:ext>
            </a:extLst>
          </p:cNvPr>
          <p:cNvSpPr>
            <a:spLocks noGrp="1"/>
          </p:cNvSpPr>
          <p:nvPr>
            <p:ph type="sldNum" sz="quarter" idx="12"/>
          </p:nvPr>
        </p:nvSpPr>
        <p:spPr/>
        <p:txBody>
          <a:bodyPr/>
          <a:lstStyle/>
          <a:p>
            <a:pPr>
              <a:defRPr/>
            </a:pPr>
            <a:fld id="{3FF2C605-4958-CF43-AA48-80339EFDB0AF}" type="slidenum">
              <a:rPr lang="en-US" smtClean="0"/>
              <a:pPr>
                <a:defRPr/>
              </a:pPr>
              <a:t>43</a:t>
            </a:fld>
            <a:endParaRPr lang="en-US"/>
          </a:p>
        </p:txBody>
      </p:sp>
    </p:spTree>
    <p:extLst>
      <p:ext uri="{BB962C8B-B14F-4D97-AF65-F5344CB8AC3E}">
        <p14:creationId xmlns:p14="http://schemas.microsoft.com/office/powerpoint/2010/main" val="10926216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B6950-489A-C04E-A47C-1D0D18324819}"/>
              </a:ext>
            </a:extLst>
          </p:cNvPr>
          <p:cNvSpPr>
            <a:spLocks noGrp="1"/>
          </p:cNvSpPr>
          <p:nvPr>
            <p:ph type="title"/>
          </p:nvPr>
        </p:nvSpPr>
        <p:spPr/>
        <p:txBody>
          <a:bodyPr/>
          <a:lstStyle/>
          <a:p>
            <a:r>
              <a:rPr lang="en-US" dirty="0"/>
              <a:t>ATF options being pursued</a:t>
            </a:r>
          </a:p>
        </p:txBody>
      </p:sp>
      <p:sp>
        <p:nvSpPr>
          <p:cNvPr id="3" name="Content Placeholder 2">
            <a:extLst>
              <a:ext uri="{FF2B5EF4-FFF2-40B4-BE49-F238E27FC236}">
                <a16:creationId xmlns:a16="http://schemas.microsoft.com/office/drawing/2014/main" id="{C5B0B379-6617-924E-BB80-CD78D967CDEB}"/>
              </a:ext>
            </a:extLst>
          </p:cNvPr>
          <p:cNvSpPr>
            <a:spLocks noGrp="1"/>
          </p:cNvSpPr>
          <p:nvPr>
            <p:ph idx="1"/>
          </p:nvPr>
        </p:nvSpPr>
        <p:spPr/>
        <p:txBody>
          <a:bodyPr/>
          <a:lstStyle/>
          <a:p>
            <a:r>
              <a:rPr lang="en-US" sz="2000" dirty="0"/>
              <a:t>Cladding coatings/liners</a:t>
            </a:r>
          </a:p>
          <a:p>
            <a:pPr lvl="1"/>
            <a:r>
              <a:rPr lang="en-US" sz="2000" dirty="0"/>
              <a:t>protect the Zircaloy from steam: Ti3SiC2, etc.</a:t>
            </a:r>
          </a:p>
          <a:p>
            <a:r>
              <a:rPr lang="en-US" sz="2000" dirty="0"/>
              <a:t>Alternate claddings</a:t>
            </a:r>
          </a:p>
          <a:p>
            <a:pPr lvl="1"/>
            <a:r>
              <a:rPr lang="en-US" sz="2000" dirty="0" err="1"/>
              <a:t>SiC</a:t>
            </a:r>
            <a:r>
              <a:rPr lang="en-US" sz="2000" dirty="0"/>
              <a:t>, </a:t>
            </a:r>
            <a:r>
              <a:rPr lang="en-US" sz="2000" dirty="0" err="1"/>
              <a:t>FeCrAl</a:t>
            </a:r>
            <a:r>
              <a:rPr lang="en-US" sz="2000" dirty="0"/>
              <a:t>, refractory alloys</a:t>
            </a:r>
          </a:p>
          <a:p>
            <a:r>
              <a:rPr lang="en-US" sz="2000" dirty="0"/>
              <a:t>UO2 dopants</a:t>
            </a:r>
          </a:p>
          <a:p>
            <a:pPr lvl="1"/>
            <a:r>
              <a:rPr lang="en-US" sz="2000" dirty="0"/>
              <a:t>Cr, </a:t>
            </a:r>
            <a:r>
              <a:rPr lang="en-US" sz="2000" dirty="0" err="1"/>
              <a:t>SiC</a:t>
            </a:r>
            <a:r>
              <a:rPr lang="en-US" sz="2000" dirty="0"/>
              <a:t>, </a:t>
            </a:r>
            <a:r>
              <a:rPr lang="en-US" sz="2000" dirty="0" err="1"/>
              <a:t>BeO</a:t>
            </a:r>
            <a:r>
              <a:rPr lang="en-US" sz="2000" dirty="0"/>
              <a:t>, etc.</a:t>
            </a:r>
          </a:p>
          <a:p>
            <a:r>
              <a:rPr lang="en-US" sz="2000" dirty="0"/>
              <a:t>Alternate fuels</a:t>
            </a:r>
          </a:p>
          <a:p>
            <a:pPr lvl="1"/>
            <a:r>
              <a:rPr lang="en-US" sz="2000" dirty="0" err="1"/>
              <a:t>USi</a:t>
            </a:r>
            <a:r>
              <a:rPr lang="en-US" sz="2000" dirty="0"/>
              <a:t>, UN, UC, microencapsulated fuel</a:t>
            </a:r>
          </a:p>
          <a:p>
            <a:endParaRPr lang="en-US" sz="2000" dirty="0"/>
          </a:p>
        </p:txBody>
      </p:sp>
      <p:sp>
        <p:nvSpPr>
          <p:cNvPr id="4" name="Slide Number Placeholder 3">
            <a:extLst>
              <a:ext uri="{FF2B5EF4-FFF2-40B4-BE49-F238E27FC236}">
                <a16:creationId xmlns:a16="http://schemas.microsoft.com/office/drawing/2014/main" id="{96238B5A-4083-784E-9790-9FF405C97AF5}"/>
              </a:ext>
            </a:extLst>
          </p:cNvPr>
          <p:cNvSpPr>
            <a:spLocks noGrp="1"/>
          </p:cNvSpPr>
          <p:nvPr>
            <p:ph type="sldNum" sz="quarter" idx="12"/>
          </p:nvPr>
        </p:nvSpPr>
        <p:spPr/>
        <p:txBody>
          <a:bodyPr/>
          <a:lstStyle/>
          <a:p>
            <a:pPr>
              <a:defRPr/>
            </a:pPr>
            <a:fld id="{3FF2C605-4958-CF43-AA48-80339EFDB0AF}" type="slidenum">
              <a:rPr lang="en-US" smtClean="0"/>
              <a:pPr>
                <a:defRPr/>
              </a:pPr>
              <a:t>44</a:t>
            </a:fld>
            <a:endParaRPr lang="en-US"/>
          </a:p>
        </p:txBody>
      </p:sp>
    </p:spTree>
    <p:extLst>
      <p:ext uri="{BB962C8B-B14F-4D97-AF65-F5344CB8AC3E}">
        <p14:creationId xmlns:p14="http://schemas.microsoft.com/office/powerpoint/2010/main" val="21094905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C0800-CA37-F149-B314-FABD8385617C}"/>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6452C609-316C-4D41-876D-4B0F60978F43}"/>
              </a:ext>
            </a:extLst>
          </p:cNvPr>
          <p:cNvSpPr>
            <a:spLocks noGrp="1"/>
          </p:cNvSpPr>
          <p:nvPr>
            <p:ph idx="1"/>
          </p:nvPr>
        </p:nvSpPr>
        <p:spPr/>
        <p:txBody>
          <a:bodyPr/>
          <a:lstStyle/>
          <a:p>
            <a:r>
              <a:rPr lang="en-US" sz="2000" dirty="0"/>
              <a:t>In loss of coolant accidents (LOCA), the fuel and cladding experience</a:t>
            </a:r>
          </a:p>
          <a:p>
            <a:pPr lvl="1"/>
            <a:r>
              <a:rPr lang="en-US" sz="2000" dirty="0"/>
              <a:t>increases temperature</a:t>
            </a:r>
          </a:p>
          <a:p>
            <a:pPr lvl="1"/>
            <a:r>
              <a:rPr lang="en-US" sz="2000" dirty="0"/>
              <a:t>decrease in coolant pressure</a:t>
            </a:r>
          </a:p>
          <a:p>
            <a:r>
              <a:rPr lang="en-US" sz="2000" dirty="0"/>
              <a:t>The primary negative effects are</a:t>
            </a:r>
          </a:p>
          <a:p>
            <a:pPr lvl="1"/>
            <a:r>
              <a:rPr lang="en-US" sz="2000" dirty="0"/>
              <a:t>Embrittlement and ballooning of the cladding</a:t>
            </a:r>
          </a:p>
          <a:p>
            <a:pPr lvl="1"/>
            <a:r>
              <a:rPr lang="en-US" sz="2000" dirty="0"/>
              <a:t>Relocation and fission gas release in the fuel</a:t>
            </a:r>
          </a:p>
          <a:p>
            <a:pPr lvl="1"/>
            <a:r>
              <a:rPr lang="en-US" sz="2000" dirty="0"/>
              <a:t>Cladding can burst and release fuel fragments</a:t>
            </a:r>
          </a:p>
          <a:p>
            <a:r>
              <a:rPr lang="en-US" sz="2000" dirty="0"/>
              <a:t>Accident tolerant fuel includes different fuel and cladding materials to increase time before catastrophic behavior during an accident</a:t>
            </a:r>
          </a:p>
          <a:p>
            <a:endParaRPr lang="en-US" sz="2000" dirty="0"/>
          </a:p>
        </p:txBody>
      </p:sp>
      <p:sp>
        <p:nvSpPr>
          <p:cNvPr id="4" name="Slide Number Placeholder 3">
            <a:extLst>
              <a:ext uri="{FF2B5EF4-FFF2-40B4-BE49-F238E27FC236}">
                <a16:creationId xmlns:a16="http://schemas.microsoft.com/office/drawing/2014/main" id="{3D686358-6F54-044D-A5D2-54B398F6686E}"/>
              </a:ext>
            </a:extLst>
          </p:cNvPr>
          <p:cNvSpPr>
            <a:spLocks noGrp="1"/>
          </p:cNvSpPr>
          <p:nvPr>
            <p:ph type="sldNum" sz="quarter" idx="12"/>
          </p:nvPr>
        </p:nvSpPr>
        <p:spPr/>
        <p:txBody>
          <a:bodyPr/>
          <a:lstStyle/>
          <a:p>
            <a:pPr>
              <a:defRPr/>
            </a:pPr>
            <a:fld id="{3FF2C605-4958-CF43-AA48-80339EFDB0AF}" type="slidenum">
              <a:rPr lang="en-US" smtClean="0"/>
              <a:pPr>
                <a:defRPr/>
              </a:pPr>
              <a:t>45</a:t>
            </a:fld>
            <a:endParaRPr lang="en-US"/>
          </a:p>
        </p:txBody>
      </p:sp>
    </p:spTree>
    <p:extLst>
      <p:ext uri="{BB962C8B-B14F-4D97-AF65-F5344CB8AC3E}">
        <p14:creationId xmlns:p14="http://schemas.microsoft.com/office/powerpoint/2010/main" val="1985811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64B79-13DD-CF4B-A294-1B4BC38E0672}"/>
              </a:ext>
            </a:extLst>
          </p:cNvPr>
          <p:cNvSpPr>
            <a:spLocks noGrp="1"/>
          </p:cNvSpPr>
          <p:nvPr>
            <p:ph type="title"/>
          </p:nvPr>
        </p:nvSpPr>
        <p:spPr/>
        <p:txBody>
          <a:bodyPr/>
          <a:lstStyle/>
          <a:p>
            <a:r>
              <a:rPr lang="en-US" dirty="0"/>
              <a:t>Corrosion Control</a:t>
            </a:r>
          </a:p>
        </p:txBody>
      </p:sp>
      <p:sp>
        <p:nvSpPr>
          <p:cNvPr id="3" name="Content Placeholder 2">
            <a:extLst>
              <a:ext uri="{FF2B5EF4-FFF2-40B4-BE49-F238E27FC236}">
                <a16:creationId xmlns:a16="http://schemas.microsoft.com/office/drawing/2014/main" id="{6B18D543-F3CD-C640-8B8E-3AD5A43C468B}"/>
              </a:ext>
            </a:extLst>
          </p:cNvPr>
          <p:cNvSpPr>
            <a:spLocks noGrp="1"/>
          </p:cNvSpPr>
          <p:nvPr>
            <p:ph idx="1"/>
          </p:nvPr>
        </p:nvSpPr>
        <p:spPr>
          <a:xfrm>
            <a:off x="609600" y="2160495"/>
            <a:ext cx="6248400" cy="3965670"/>
          </a:xfrm>
        </p:spPr>
        <p:txBody>
          <a:bodyPr/>
          <a:lstStyle/>
          <a:p>
            <a:r>
              <a:rPr lang="en-US" sz="2000" dirty="0"/>
              <a:t>The oxidation and hydrogen uptake of Zircaloy is of course determined by many factors</a:t>
            </a:r>
          </a:p>
          <a:p>
            <a:r>
              <a:rPr lang="en-US" sz="2000" dirty="0"/>
              <a:t>The chemical and physical state of the material: composition, metallurgical condition, and surface condition</a:t>
            </a:r>
          </a:p>
          <a:p>
            <a:r>
              <a:rPr lang="en-US" sz="2000" dirty="0"/>
              <a:t>Two different zirconium alloys employed in the French PWRs, Zircaloy and Zr1% Nb (M5), display distinct corrosion behaviors</a:t>
            </a:r>
          </a:p>
          <a:p>
            <a:r>
              <a:rPr lang="en-US" sz="2000" dirty="0"/>
              <a:t>The peak oxide layer thickness of Zircaloy-4 increases significantly with burnup, whereas that of Zr1%Nb shows a moderate increase</a:t>
            </a:r>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12E2ACA6-A0C4-104D-9144-270BC19BC1B2}"/>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pic>
        <p:nvPicPr>
          <p:cNvPr id="5" name="Picture 4">
            <a:extLst>
              <a:ext uri="{FF2B5EF4-FFF2-40B4-BE49-F238E27FC236}">
                <a16:creationId xmlns:a16="http://schemas.microsoft.com/office/drawing/2014/main" id="{E0F15C20-F4E5-8F4D-A465-C19633697604}"/>
              </a:ext>
            </a:extLst>
          </p:cNvPr>
          <p:cNvPicPr>
            <a:picLocks noChangeAspect="1"/>
          </p:cNvPicPr>
          <p:nvPr/>
        </p:nvPicPr>
        <p:blipFill>
          <a:blip r:embed="rId2"/>
          <a:stretch>
            <a:fillRect/>
          </a:stretch>
        </p:blipFill>
        <p:spPr>
          <a:xfrm>
            <a:off x="6763962" y="2266121"/>
            <a:ext cx="5428038" cy="3612874"/>
          </a:xfrm>
          <a:prstGeom prst="rect">
            <a:avLst/>
          </a:prstGeom>
        </p:spPr>
      </p:pic>
    </p:spTree>
    <p:extLst>
      <p:ext uri="{BB962C8B-B14F-4D97-AF65-F5344CB8AC3E}">
        <p14:creationId xmlns:p14="http://schemas.microsoft.com/office/powerpoint/2010/main" val="300187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196B2-7B56-8F43-884E-06D7FCFEA624}"/>
              </a:ext>
            </a:extLst>
          </p:cNvPr>
          <p:cNvSpPr>
            <a:spLocks noGrp="1"/>
          </p:cNvSpPr>
          <p:nvPr>
            <p:ph type="title"/>
          </p:nvPr>
        </p:nvSpPr>
        <p:spPr/>
        <p:txBody>
          <a:bodyPr/>
          <a:lstStyle/>
          <a:p>
            <a:r>
              <a:rPr lang="en-US" dirty="0"/>
              <a:t>Corrosion Control</a:t>
            </a:r>
          </a:p>
        </p:txBody>
      </p:sp>
      <p:sp>
        <p:nvSpPr>
          <p:cNvPr id="3" name="Content Placeholder 2">
            <a:extLst>
              <a:ext uri="{FF2B5EF4-FFF2-40B4-BE49-F238E27FC236}">
                <a16:creationId xmlns:a16="http://schemas.microsoft.com/office/drawing/2014/main" id="{25288DA3-F6A6-3147-BF7F-BF219860B2AD}"/>
              </a:ext>
            </a:extLst>
          </p:cNvPr>
          <p:cNvSpPr>
            <a:spLocks noGrp="1"/>
          </p:cNvSpPr>
          <p:nvPr>
            <p:ph idx="1"/>
          </p:nvPr>
        </p:nvSpPr>
        <p:spPr>
          <a:xfrm>
            <a:off x="609600" y="2160495"/>
            <a:ext cx="7798904" cy="3965670"/>
          </a:xfrm>
        </p:spPr>
        <p:txBody>
          <a:bodyPr/>
          <a:lstStyle/>
          <a:p>
            <a:r>
              <a:rPr lang="en-US" sz="2000" dirty="0"/>
              <a:t>Water Chemistry</a:t>
            </a:r>
          </a:p>
          <a:p>
            <a:pPr lvl="1"/>
            <a:r>
              <a:rPr lang="en-US" sz="2000" dirty="0"/>
              <a:t>The dissolved oxygen and hydrogen play a major role in the corrosion process, but other dissolved species must also be taken into account</a:t>
            </a:r>
          </a:p>
          <a:p>
            <a:pPr lvl="1"/>
            <a:r>
              <a:rPr lang="en-US" sz="2000" dirty="0"/>
              <a:t>To control the pH of the coolant at slightly alkaline conditions, </a:t>
            </a:r>
            <a:r>
              <a:rPr lang="en-US" sz="2000" dirty="0" err="1"/>
              <a:t>LiOH</a:t>
            </a:r>
            <a:r>
              <a:rPr lang="en-US" sz="2000" dirty="0"/>
              <a:t> is added and H3BO3 (boric acid) is added for reactivity control in PWRs</a:t>
            </a:r>
          </a:p>
          <a:p>
            <a:pPr lvl="1"/>
            <a:r>
              <a:rPr lang="en-US" sz="2000" dirty="0"/>
              <a:t>Impurities (Cl, F) and coolant-borne species (Cu, Ni, etc.) must be considered</a:t>
            </a:r>
          </a:p>
          <a:p>
            <a:r>
              <a:rPr lang="en-US" sz="2000" dirty="0"/>
              <a:t>Temperature and irradiation also have an effect on the corrosion behavior, but are governed by engineering constraints</a:t>
            </a:r>
          </a:p>
          <a:p>
            <a:r>
              <a:rPr lang="en-US" sz="2000" dirty="0"/>
              <a:t>CRUD (Chalk River Unidentified Deposit) can accelerate corrosion</a:t>
            </a:r>
          </a:p>
          <a:p>
            <a:pPr marL="457200" lvl="1" indent="0">
              <a:buNone/>
            </a:pPr>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154C9270-B73F-4B42-88B8-15CF2049137C}"/>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pic>
        <p:nvPicPr>
          <p:cNvPr id="5" name="Picture 4">
            <a:extLst>
              <a:ext uri="{FF2B5EF4-FFF2-40B4-BE49-F238E27FC236}">
                <a16:creationId xmlns:a16="http://schemas.microsoft.com/office/drawing/2014/main" id="{2C384AEB-8FCF-764C-B2A1-683FCD993151}"/>
              </a:ext>
            </a:extLst>
          </p:cNvPr>
          <p:cNvPicPr>
            <a:picLocks noChangeAspect="1"/>
          </p:cNvPicPr>
          <p:nvPr/>
        </p:nvPicPr>
        <p:blipFill rotWithShape="1">
          <a:blip r:embed="rId2"/>
          <a:srcRect l="6160"/>
          <a:stretch/>
        </p:blipFill>
        <p:spPr>
          <a:xfrm>
            <a:off x="8629797" y="2403983"/>
            <a:ext cx="3528439" cy="2625217"/>
          </a:xfrm>
          <a:prstGeom prst="rect">
            <a:avLst/>
          </a:prstGeom>
        </p:spPr>
      </p:pic>
    </p:spTree>
    <p:extLst>
      <p:ext uri="{BB962C8B-B14F-4D97-AF65-F5344CB8AC3E}">
        <p14:creationId xmlns:p14="http://schemas.microsoft.com/office/powerpoint/2010/main" val="337327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516F1-37BF-7A44-B549-651132CC697E}"/>
              </a:ext>
            </a:extLst>
          </p:cNvPr>
          <p:cNvSpPr>
            <a:spLocks noGrp="1"/>
          </p:cNvSpPr>
          <p:nvPr>
            <p:ph type="title"/>
          </p:nvPr>
        </p:nvSpPr>
        <p:spPr/>
        <p:txBody>
          <a:bodyPr/>
          <a:lstStyle/>
          <a:p>
            <a:r>
              <a:rPr lang="en-US" dirty="0"/>
              <a:t>Corrosion Layer</a:t>
            </a:r>
          </a:p>
        </p:txBody>
      </p:sp>
      <p:sp>
        <p:nvSpPr>
          <p:cNvPr id="3" name="Content Placeholder 2">
            <a:extLst>
              <a:ext uri="{FF2B5EF4-FFF2-40B4-BE49-F238E27FC236}">
                <a16:creationId xmlns:a16="http://schemas.microsoft.com/office/drawing/2014/main" id="{424B34B5-2517-A045-89D1-400C11C8F2AC}"/>
              </a:ext>
            </a:extLst>
          </p:cNvPr>
          <p:cNvSpPr>
            <a:spLocks noGrp="1"/>
          </p:cNvSpPr>
          <p:nvPr>
            <p:ph idx="1"/>
          </p:nvPr>
        </p:nvSpPr>
        <p:spPr>
          <a:xfrm>
            <a:off x="609600" y="2160495"/>
            <a:ext cx="5930348" cy="3965670"/>
          </a:xfrm>
        </p:spPr>
        <p:txBody>
          <a:bodyPr/>
          <a:lstStyle/>
          <a:p>
            <a:r>
              <a:rPr lang="en-US" sz="2000" dirty="0"/>
              <a:t>Uniform corrosion is a passivating event since a protective layer of zirconium oxide is formed as a result of the reaction with the O2 ions or the OH radicals</a:t>
            </a:r>
          </a:p>
          <a:p>
            <a:r>
              <a:rPr lang="en-US" sz="2000" dirty="0"/>
              <a:t>The oxide layer is microcrystalline, initially equiaxed, later growing into columnar grains that are formed in a dense packing, of which the mean crystallite size increases as the oxide thickens</a:t>
            </a:r>
          </a:p>
          <a:p>
            <a:endParaRPr lang="en-US" sz="2000" dirty="0"/>
          </a:p>
          <a:p>
            <a:endParaRPr lang="en-US" sz="2000" dirty="0"/>
          </a:p>
        </p:txBody>
      </p:sp>
      <p:sp>
        <p:nvSpPr>
          <p:cNvPr id="4" name="Slide Number Placeholder 3">
            <a:extLst>
              <a:ext uri="{FF2B5EF4-FFF2-40B4-BE49-F238E27FC236}">
                <a16:creationId xmlns:a16="http://schemas.microsoft.com/office/drawing/2014/main" id="{A9A9D68B-47D0-9B48-9335-30BF9F385140}"/>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pic>
        <p:nvPicPr>
          <p:cNvPr id="5" name="Picture 4">
            <a:extLst>
              <a:ext uri="{FF2B5EF4-FFF2-40B4-BE49-F238E27FC236}">
                <a16:creationId xmlns:a16="http://schemas.microsoft.com/office/drawing/2014/main" id="{CC78BF1E-8FA9-5441-90DC-AFD201BFA095}"/>
              </a:ext>
            </a:extLst>
          </p:cNvPr>
          <p:cNvPicPr>
            <a:picLocks noChangeAspect="1"/>
          </p:cNvPicPr>
          <p:nvPr/>
        </p:nvPicPr>
        <p:blipFill>
          <a:blip r:embed="rId2"/>
          <a:stretch>
            <a:fillRect/>
          </a:stretch>
        </p:blipFill>
        <p:spPr>
          <a:xfrm>
            <a:off x="6838122" y="1968501"/>
            <a:ext cx="4967074" cy="4095543"/>
          </a:xfrm>
          <a:prstGeom prst="rect">
            <a:avLst/>
          </a:prstGeom>
        </p:spPr>
      </p:pic>
    </p:spTree>
    <p:extLst>
      <p:ext uri="{BB962C8B-B14F-4D97-AF65-F5344CB8AC3E}">
        <p14:creationId xmlns:p14="http://schemas.microsoft.com/office/powerpoint/2010/main" val="2907596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88F91-714A-1D4E-BA18-3EB1B7706407}"/>
              </a:ext>
            </a:extLst>
          </p:cNvPr>
          <p:cNvSpPr>
            <a:spLocks noGrp="1"/>
          </p:cNvSpPr>
          <p:nvPr>
            <p:ph type="title"/>
          </p:nvPr>
        </p:nvSpPr>
        <p:spPr/>
        <p:txBody>
          <a:bodyPr/>
          <a:lstStyle/>
          <a:p>
            <a:r>
              <a:rPr lang="en-US" dirty="0"/>
              <a:t>Corrosion Summary</a:t>
            </a:r>
          </a:p>
        </p:txBody>
      </p:sp>
      <p:sp>
        <p:nvSpPr>
          <p:cNvPr id="3" name="Content Placeholder 2">
            <a:extLst>
              <a:ext uri="{FF2B5EF4-FFF2-40B4-BE49-F238E27FC236}">
                <a16:creationId xmlns:a16="http://schemas.microsoft.com/office/drawing/2014/main" id="{501B5EED-285F-4348-ABD9-5B445C1AE9A9}"/>
              </a:ext>
            </a:extLst>
          </p:cNvPr>
          <p:cNvSpPr>
            <a:spLocks noGrp="1"/>
          </p:cNvSpPr>
          <p:nvPr>
            <p:ph idx="1"/>
          </p:nvPr>
        </p:nvSpPr>
        <p:spPr/>
        <p:txBody>
          <a:bodyPr/>
          <a:lstStyle/>
          <a:p>
            <a:r>
              <a:rPr lang="en-US" sz="2000" dirty="0"/>
              <a:t>Corrosion is the environmental degradation of materials</a:t>
            </a:r>
          </a:p>
          <a:p>
            <a:r>
              <a:rPr lang="en-US" sz="2000" dirty="0"/>
              <a:t>Cladding oxidizes, forming ZrO</a:t>
            </a:r>
            <a:r>
              <a:rPr lang="en-US" sz="2000" baseline="-25000" dirty="0"/>
              <a:t>2</a:t>
            </a:r>
          </a:p>
          <a:p>
            <a:r>
              <a:rPr lang="en-US" sz="2000" dirty="0"/>
              <a:t>The limiting step for oxidation is the oxygen transport through the oxide layer</a:t>
            </a:r>
          </a:p>
          <a:p>
            <a:pPr lvl="1"/>
            <a:r>
              <a:rPr lang="en-US" sz="2000" dirty="0"/>
              <a:t>It begins being controlled by diffusion</a:t>
            </a:r>
          </a:p>
          <a:p>
            <a:pPr lvl="1"/>
            <a:r>
              <a:rPr lang="en-US" sz="2000" dirty="0"/>
              <a:t>Then, a protective layer forms that slows oxidation</a:t>
            </a:r>
          </a:p>
          <a:p>
            <a:pPr lvl="1"/>
            <a:r>
              <a:rPr lang="en-US" sz="2000" dirty="0"/>
              <a:t>Once transition occurs, it loses its protectiveness and speeds up again</a:t>
            </a:r>
          </a:p>
          <a:p>
            <a:r>
              <a:rPr lang="en-US" sz="2000" dirty="0"/>
              <a:t>Oxidation hurts cladding performance by</a:t>
            </a:r>
          </a:p>
          <a:p>
            <a:pPr lvl="1"/>
            <a:r>
              <a:rPr lang="en-US" sz="2000" dirty="0"/>
              <a:t>Restricting heat transport</a:t>
            </a:r>
          </a:p>
          <a:p>
            <a:pPr lvl="1"/>
            <a:r>
              <a:rPr lang="en-US" sz="2000" dirty="0"/>
              <a:t>Converting zircaloy into a brittle oxide</a:t>
            </a:r>
          </a:p>
          <a:p>
            <a:endParaRPr lang="en-US" sz="2000" dirty="0"/>
          </a:p>
        </p:txBody>
      </p:sp>
      <p:sp>
        <p:nvSpPr>
          <p:cNvPr id="4" name="Slide Number Placeholder 3">
            <a:extLst>
              <a:ext uri="{FF2B5EF4-FFF2-40B4-BE49-F238E27FC236}">
                <a16:creationId xmlns:a16="http://schemas.microsoft.com/office/drawing/2014/main" id="{45588A11-7EA4-5949-B8CE-600D592485B8}"/>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spTree>
    <p:extLst>
      <p:ext uri="{BB962C8B-B14F-4D97-AF65-F5344CB8AC3E}">
        <p14:creationId xmlns:p14="http://schemas.microsoft.com/office/powerpoint/2010/main" val="4252452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502C5-EE3F-864A-8B55-C54313F8704D}"/>
              </a:ext>
            </a:extLst>
          </p:cNvPr>
          <p:cNvSpPr>
            <a:spLocks noGrp="1"/>
          </p:cNvSpPr>
          <p:nvPr>
            <p:ph type="title"/>
          </p:nvPr>
        </p:nvSpPr>
        <p:spPr/>
        <p:txBody>
          <a:bodyPr/>
          <a:lstStyle/>
          <a:p>
            <a:r>
              <a:rPr lang="en-US" dirty="0"/>
              <a:t>Hydride Formation</a:t>
            </a:r>
          </a:p>
        </p:txBody>
      </p:sp>
      <p:sp>
        <p:nvSpPr>
          <p:cNvPr id="3" name="Content Placeholder 2">
            <a:extLst>
              <a:ext uri="{FF2B5EF4-FFF2-40B4-BE49-F238E27FC236}">
                <a16:creationId xmlns:a16="http://schemas.microsoft.com/office/drawing/2014/main" id="{66CA1FEE-5518-DE43-B4A6-585908B88B3B}"/>
              </a:ext>
            </a:extLst>
          </p:cNvPr>
          <p:cNvSpPr>
            <a:spLocks noGrp="1"/>
          </p:cNvSpPr>
          <p:nvPr>
            <p:ph idx="1"/>
          </p:nvPr>
        </p:nvSpPr>
        <p:spPr>
          <a:xfrm>
            <a:off x="609600" y="2160495"/>
            <a:ext cx="7172739" cy="3965670"/>
          </a:xfrm>
        </p:spPr>
        <p:txBody>
          <a:bodyPr>
            <a:noAutofit/>
          </a:bodyPr>
          <a:lstStyle/>
          <a:p>
            <a:r>
              <a:rPr lang="en-US" sz="2000" dirty="0"/>
              <a:t>Corrosion of zirconium is so damaging in large part due to hydride formation</a:t>
            </a:r>
          </a:p>
          <a:p>
            <a:r>
              <a:rPr lang="en-US" sz="2000" dirty="0"/>
              <a:t>Some of the hydrogen atoms produced by oxidation enter the cladding and form a hydride phase</a:t>
            </a:r>
          </a:p>
          <a:p>
            <a:r>
              <a:rPr lang="en-US" sz="2000" dirty="0"/>
              <a:t>Other sources of H as well can increase the amount available to form hydrides, but this is minor</a:t>
            </a:r>
          </a:p>
          <a:p>
            <a:r>
              <a:rPr lang="en-US" sz="2000" dirty="0"/>
              <a:t>The fraction of the produced hydrogen that enters the cladding is defined by the pickup fraction:</a:t>
            </a:r>
          </a:p>
          <a:p>
            <a:endParaRPr lang="en-US" sz="2000" dirty="0"/>
          </a:p>
          <a:p>
            <a:endParaRPr lang="en-US" sz="2000" dirty="0"/>
          </a:p>
          <a:p>
            <a:r>
              <a:rPr lang="en-US" sz="2000" dirty="0"/>
              <a:t>Hydrogen is produced twice as fast as oxygen</a:t>
            </a:r>
          </a:p>
          <a:p>
            <a:pPr lvl="1"/>
            <a:r>
              <a:rPr lang="en-US" sz="2000" i="1" dirty="0"/>
              <a:t>J</a:t>
            </a:r>
            <a:r>
              <a:rPr lang="en-US" sz="2000" i="1" baseline="-25000" dirty="0"/>
              <a:t>H</a:t>
            </a:r>
            <a:r>
              <a:rPr lang="en-US" sz="2000" i="1" dirty="0"/>
              <a:t> = 2 f J</a:t>
            </a:r>
            <a:r>
              <a:rPr lang="en-US" sz="2000" i="1" baseline="-25000" dirty="0"/>
              <a:t>O</a:t>
            </a:r>
            <a:endParaRPr lang="en-US" sz="2000" dirty="0"/>
          </a:p>
        </p:txBody>
      </p:sp>
      <p:sp>
        <p:nvSpPr>
          <p:cNvPr id="4" name="Slide Number Placeholder 3">
            <a:extLst>
              <a:ext uri="{FF2B5EF4-FFF2-40B4-BE49-F238E27FC236}">
                <a16:creationId xmlns:a16="http://schemas.microsoft.com/office/drawing/2014/main" id="{DD545FCD-396D-B141-B31D-2522329A347A}"/>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sp>
        <p:nvSpPr>
          <p:cNvPr id="5" name="TextBox 4">
            <a:extLst>
              <a:ext uri="{FF2B5EF4-FFF2-40B4-BE49-F238E27FC236}">
                <a16:creationId xmlns:a16="http://schemas.microsoft.com/office/drawing/2014/main" id="{32AA2481-D340-0942-8564-4FED42320FB6}"/>
              </a:ext>
            </a:extLst>
          </p:cNvPr>
          <p:cNvSpPr txBox="1"/>
          <p:nvPr/>
        </p:nvSpPr>
        <p:spPr>
          <a:xfrm>
            <a:off x="8518465" y="1441194"/>
            <a:ext cx="1779654" cy="338554"/>
          </a:xfrm>
          <a:prstGeom prst="rect">
            <a:avLst/>
          </a:prstGeom>
          <a:noFill/>
        </p:spPr>
        <p:txBody>
          <a:bodyPr wrap="none" rtlCol="0">
            <a:spAutoFit/>
          </a:bodyPr>
          <a:lstStyle/>
          <a:p>
            <a:r>
              <a:rPr lang="en-US" sz="1600" dirty="0"/>
              <a:t>Corrosion reaction:</a:t>
            </a:r>
          </a:p>
        </p:txBody>
      </p:sp>
      <p:sp>
        <p:nvSpPr>
          <p:cNvPr id="6" name="Oval 5">
            <a:extLst>
              <a:ext uri="{FF2B5EF4-FFF2-40B4-BE49-F238E27FC236}">
                <a16:creationId xmlns:a16="http://schemas.microsoft.com/office/drawing/2014/main" id="{C82D8A8D-CB8F-D744-822C-8A25F94960E8}"/>
              </a:ext>
            </a:extLst>
          </p:cNvPr>
          <p:cNvSpPr/>
          <p:nvPr/>
        </p:nvSpPr>
        <p:spPr>
          <a:xfrm>
            <a:off x="10341598" y="1663374"/>
            <a:ext cx="582265" cy="582265"/>
          </a:xfrm>
          <a:prstGeom prst="ellipse">
            <a:avLst/>
          </a:prstGeom>
          <a:noFill/>
          <a:ln>
            <a:solidFill>
              <a:srgbClr val="0033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AEE577A-63DB-EB4F-819A-938751DF83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32389" y="4604014"/>
            <a:ext cx="2338697" cy="1752337"/>
          </a:xfrm>
          <a:prstGeom prst="rect">
            <a:avLst/>
          </a:prstGeom>
        </p:spPr>
      </p:pic>
      <p:sp>
        <p:nvSpPr>
          <p:cNvPr id="8" name="Right Arrow 7">
            <a:extLst>
              <a:ext uri="{FF2B5EF4-FFF2-40B4-BE49-F238E27FC236}">
                <a16:creationId xmlns:a16="http://schemas.microsoft.com/office/drawing/2014/main" id="{BFDA2146-A3ED-9446-83E5-2E4A96D61251}"/>
              </a:ext>
            </a:extLst>
          </p:cNvPr>
          <p:cNvSpPr/>
          <p:nvPr/>
        </p:nvSpPr>
        <p:spPr>
          <a:xfrm rot="5400000">
            <a:off x="9856308" y="3308879"/>
            <a:ext cx="2433550" cy="307073"/>
          </a:xfrm>
          <a:prstGeom prst="rightArrow">
            <a:avLst/>
          </a:prstGeom>
          <a:noFill/>
          <a:ln>
            <a:solidFill>
              <a:srgbClr val="0033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80BF3E10-E8C6-C649-97A8-E305726C04E3}"/>
              </a:ext>
            </a:extLst>
          </p:cNvPr>
          <p:cNvSpPr txBox="1"/>
          <p:nvPr/>
        </p:nvSpPr>
        <p:spPr>
          <a:xfrm rot="5400000">
            <a:off x="10632928" y="3445625"/>
            <a:ext cx="1685077" cy="338554"/>
          </a:xfrm>
          <a:prstGeom prst="rect">
            <a:avLst/>
          </a:prstGeom>
          <a:noFill/>
        </p:spPr>
        <p:txBody>
          <a:bodyPr wrap="none" rtlCol="0">
            <a:spAutoFit/>
          </a:bodyPr>
          <a:lstStyle/>
          <a:p>
            <a:r>
              <a:rPr lang="en-US" sz="1600" dirty="0"/>
              <a:t>Hydrogen pick-up</a:t>
            </a:r>
          </a:p>
        </p:txBody>
      </p:sp>
      <p:grpSp>
        <p:nvGrpSpPr>
          <p:cNvPr id="10" name="Group 9">
            <a:extLst>
              <a:ext uri="{FF2B5EF4-FFF2-40B4-BE49-F238E27FC236}">
                <a16:creationId xmlns:a16="http://schemas.microsoft.com/office/drawing/2014/main" id="{A6183683-DD9E-4647-A8CE-1C9F2225BFB1}"/>
              </a:ext>
            </a:extLst>
          </p:cNvPr>
          <p:cNvGrpSpPr/>
          <p:nvPr/>
        </p:nvGrpSpPr>
        <p:grpSpPr>
          <a:xfrm>
            <a:off x="9455697" y="1681480"/>
            <a:ext cx="538419" cy="742116"/>
            <a:chOff x="2754359" y="4568728"/>
            <a:chExt cx="538419" cy="742116"/>
          </a:xfrm>
        </p:grpSpPr>
        <p:sp>
          <p:nvSpPr>
            <p:cNvPr id="11" name="Oval 10">
              <a:extLst>
                <a:ext uri="{FF2B5EF4-FFF2-40B4-BE49-F238E27FC236}">
                  <a16:creationId xmlns:a16="http://schemas.microsoft.com/office/drawing/2014/main" id="{1C6CA45D-2A58-3340-8E30-BAC69885625C}"/>
                </a:ext>
              </a:extLst>
            </p:cNvPr>
            <p:cNvSpPr/>
            <p:nvPr/>
          </p:nvSpPr>
          <p:spPr>
            <a:xfrm>
              <a:off x="2754359" y="4568728"/>
              <a:ext cx="538419" cy="5384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34A24704-AAA5-4B4E-B46F-BC8B7CEF00D3}"/>
                </a:ext>
              </a:extLst>
            </p:cNvPr>
            <p:cNvSpPr/>
            <p:nvPr/>
          </p:nvSpPr>
          <p:spPr>
            <a:xfrm>
              <a:off x="2871168" y="5048335"/>
              <a:ext cx="304800" cy="262509"/>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CC4556D-8E0C-424F-BB4E-291DA6041D50}"/>
                </a:ext>
              </a:extLst>
            </p:cNvPr>
            <p:cNvSpPr/>
            <p:nvPr/>
          </p:nvSpPr>
          <p:spPr>
            <a:xfrm>
              <a:off x="2961752" y="5042125"/>
              <a:ext cx="124058" cy="103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05A96540-7CB6-7245-A8B8-81E15089107E}"/>
              </a:ext>
            </a:extLst>
          </p:cNvPr>
          <p:cNvGrpSpPr>
            <a:grpSpLocks noChangeAspect="1"/>
          </p:cNvGrpSpPr>
          <p:nvPr/>
        </p:nvGrpSpPr>
        <p:grpSpPr>
          <a:xfrm>
            <a:off x="8322103" y="2423596"/>
            <a:ext cx="2339376" cy="1254599"/>
            <a:chOff x="1365209" y="5342665"/>
            <a:chExt cx="2594932" cy="1391653"/>
          </a:xfrm>
        </p:grpSpPr>
        <p:pic>
          <p:nvPicPr>
            <p:cNvPr id="15" name="Picture 14">
              <a:extLst>
                <a:ext uri="{FF2B5EF4-FFF2-40B4-BE49-F238E27FC236}">
                  <a16:creationId xmlns:a16="http://schemas.microsoft.com/office/drawing/2014/main" id="{09598ABE-A05A-F944-A2A4-1E917A870EEF}"/>
                </a:ext>
              </a:extLst>
            </p:cNvPr>
            <p:cNvPicPr>
              <a:picLocks noChangeAspect="1"/>
            </p:cNvPicPr>
            <p:nvPr/>
          </p:nvPicPr>
          <p:blipFill rotWithShape="1">
            <a:blip r:embed="rId3"/>
            <a:srcRect t="20588"/>
            <a:stretch/>
          </p:blipFill>
          <p:spPr>
            <a:xfrm>
              <a:off x="1365209" y="5342665"/>
              <a:ext cx="2594932" cy="1391653"/>
            </a:xfrm>
            <a:prstGeom prst="rect">
              <a:avLst/>
            </a:prstGeom>
          </p:spPr>
        </p:pic>
        <p:sp>
          <p:nvSpPr>
            <p:cNvPr id="16" name="TextBox 15">
              <a:extLst>
                <a:ext uri="{FF2B5EF4-FFF2-40B4-BE49-F238E27FC236}">
                  <a16:creationId xmlns:a16="http://schemas.microsoft.com/office/drawing/2014/main" id="{3D3D9C37-F96F-5B4E-A1B0-00879F72DAAD}"/>
                </a:ext>
              </a:extLst>
            </p:cNvPr>
            <p:cNvSpPr txBox="1"/>
            <p:nvPr/>
          </p:nvSpPr>
          <p:spPr>
            <a:xfrm>
              <a:off x="2151482" y="6294779"/>
              <a:ext cx="961289" cy="369332"/>
            </a:xfrm>
            <a:prstGeom prst="rect">
              <a:avLst/>
            </a:prstGeom>
            <a:noFill/>
          </p:spPr>
          <p:txBody>
            <a:bodyPr wrap="none" rtlCol="0">
              <a:spAutoFit/>
            </a:bodyPr>
            <a:lstStyle/>
            <a:p>
              <a:r>
                <a:rPr lang="en-US" dirty="0"/>
                <a:t>Zr metal</a:t>
              </a:r>
            </a:p>
          </p:txBody>
        </p:sp>
        <p:sp>
          <p:nvSpPr>
            <p:cNvPr id="17" name="TextBox 16">
              <a:extLst>
                <a:ext uri="{FF2B5EF4-FFF2-40B4-BE49-F238E27FC236}">
                  <a16:creationId xmlns:a16="http://schemas.microsoft.com/office/drawing/2014/main" id="{998FEFB2-377B-6C41-88C7-2545B9F77C67}"/>
                </a:ext>
              </a:extLst>
            </p:cNvPr>
            <p:cNvSpPr txBox="1"/>
            <p:nvPr/>
          </p:nvSpPr>
          <p:spPr>
            <a:xfrm>
              <a:off x="2268118" y="5599297"/>
              <a:ext cx="603050" cy="369332"/>
            </a:xfrm>
            <a:prstGeom prst="rect">
              <a:avLst/>
            </a:prstGeom>
            <a:noFill/>
          </p:spPr>
          <p:txBody>
            <a:bodyPr wrap="none" rtlCol="0">
              <a:spAutoFit/>
            </a:bodyPr>
            <a:lstStyle/>
            <a:p>
              <a:r>
                <a:rPr lang="en-US" dirty="0"/>
                <a:t>ZrO</a:t>
              </a:r>
              <a:r>
                <a:rPr lang="en-US" baseline="-25000" dirty="0"/>
                <a:t>2</a:t>
              </a:r>
            </a:p>
          </p:txBody>
        </p:sp>
      </p:grpSp>
      <p:graphicFrame>
        <p:nvGraphicFramePr>
          <p:cNvPr id="18" name="Object 5">
            <a:extLst>
              <a:ext uri="{FF2B5EF4-FFF2-40B4-BE49-F238E27FC236}">
                <a16:creationId xmlns:a16="http://schemas.microsoft.com/office/drawing/2014/main" id="{35C49F1F-137B-3C47-8BD9-FD13F3FF4951}"/>
              </a:ext>
            </a:extLst>
          </p:cNvPr>
          <p:cNvGraphicFramePr>
            <a:graphicFrameLocks noChangeAspect="1"/>
          </p:cNvGraphicFramePr>
          <p:nvPr/>
        </p:nvGraphicFramePr>
        <p:xfrm>
          <a:off x="7638184" y="1710237"/>
          <a:ext cx="3281363" cy="450850"/>
        </p:xfrm>
        <a:graphic>
          <a:graphicData uri="http://schemas.openxmlformats.org/presentationml/2006/ole">
            <mc:AlternateContent xmlns:mc="http://schemas.openxmlformats.org/markup-compatibility/2006">
              <mc:Choice xmlns:v="urn:schemas-microsoft-com:vml" Requires="v">
                <p:oleObj name="Equation" r:id="rId4" imgW="1524000" imgH="203200" progId="Equation.3">
                  <p:embed/>
                </p:oleObj>
              </mc:Choice>
              <mc:Fallback>
                <p:oleObj name="Equation" r:id="rId4" imgW="1524000" imgH="203200" progId="Equation.3">
                  <p:embed/>
                  <p:pic>
                    <p:nvPicPr>
                      <p:cNvPr id="18" name="Object 5">
                        <a:extLst>
                          <a:ext uri="{FF2B5EF4-FFF2-40B4-BE49-F238E27FC236}">
                            <a16:creationId xmlns:a16="http://schemas.microsoft.com/office/drawing/2014/main" id="{35C49F1F-137B-3C47-8BD9-FD13F3FF49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8184" y="1710237"/>
                        <a:ext cx="3281363" cy="450850"/>
                      </a:xfrm>
                      <a:prstGeom prst="rect">
                        <a:avLst/>
                      </a:prstGeom>
                      <a:noFill/>
                      <a:ln>
                        <a:noFill/>
                      </a:ln>
                      <a:effectLst/>
                      <a:extLst>
                        <a:ext uri="{909E8E84-426E-40dd-AFC4-6F175D3DCCD1}">
                          <a14:hiddenFill xmlns="" xmlns:a14="http://schemas.microsoft.com/office/drawing/2010/main">
                            <a:solidFill>
                              <a:schemeClr val="tx2"/>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pic>
        <p:nvPicPr>
          <p:cNvPr id="19" name="Picture 18" descr="latex-image-1.pdf">
            <a:extLst>
              <a:ext uri="{FF2B5EF4-FFF2-40B4-BE49-F238E27FC236}">
                <a16:creationId xmlns:a16="http://schemas.microsoft.com/office/drawing/2014/main" id="{7F4A5CF7-FBBF-5B46-A6BA-20ECFBB6FE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46945" y="4917373"/>
            <a:ext cx="1816100" cy="609600"/>
          </a:xfrm>
          <a:prstGeom prst="rect">
            <a:avLst/>
          </a:prstGeom>
        </p:spPr>
      </p:pic>
    </p:spTree>
    <p:extLst>
      <p:ext uri="{BB962C8B-B14F-4D97-AF65-F5344CB8AC3E}">
        <p14:creationId xmlns:p14="http://schemas.microsoft.com/office/powerpoint/2010/main" val="4232087807"/>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13149</TotalTime>
  <Words>3190</Words>
  <Application>Microsoft Macintosh PowerPoint</Application>
  <PresentationFormat>Widescreen</PresentationFormat>
  <Paragraphs>313</Paragraphs>
  <Slides>45</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52" baseType="lpstr">
      <vt:lpstr>Arial</vt:lpstr>
      <vt:lpstr>Calibri</vt:lpstr>
      <vt:lpstr>Cambria Math</vt:lpstr>
      <vt:lpstr>Symbol</vt:lpstr>
      <vt:lpstr>Times New Roman</vt:lpstr>
      <vt:lpstr>NCStateU-horizontal-left-logo</vt:lpstr>
      <vt:lpstr>Equation</vt:lpstr>
      <vt:lpstr>Nuclear Fuel Performance</vt:lpstr>
      <vt:lpstr>Last time</vt:lpstr>
      <vt:lpstr>Other factors affecting corrosion</vt:lpstr>
      <vt:lpstr>Impact of Corrosion</vt:lpstr>
      <vt:lpstr>Corrosion Control</vt:lpstr>
      <vt:lpstr>Corrosion Control</vt:lpstr>
      <vt:lpstr>Corrosion Layer</vt:lpstr>
      <vt:lpstr>Corrosion Summary</vt:lpstr>
      <vt:lpstr>Hydride Formation</vt:lpstr>
      <vt:lpstr>Given a thickness of oxide, how can we predict the hydrogen pickup?</vt:lpstr>
      <vt:lpstr>We can estimate the hydrogen content in the cladding from the oxide thickness δ and the pickup fraction f</vt:lpstr>
      <vt:lpstr>Hydrogen Diffusion</vt:lpstr>
      <vt:lpstr>Hydriding</vt:lpstr>
      <vt:lpstr>Effect of Hydrides</vt:lpstr>
      <vt:lpstr>Blister failure examples</vt:lpstr>
      <vt:lpstr>Circumferential vs Radial Hydrides</vt:lpstr>
      <vt:lpstr>Delayed Hydride Cracking</vt:lpstr>
      <vt:lpstr>Hydrides Summary</vt:lpstr>
      <vt:lpstr>ACCIDENT SCENARIOS</vt:lpstr>
      <vt:lpstr>Kinds of Accidents</vt:lpstr>
      <vt:lpstr>Reactivity Initiated Accident (RIA) </vt:lpstr>
      <vt:lpstr>Reactivity</vt:lpstr>
      <vt:lpstr>RIA-PWR</vt:lpstr>
      <vt:lpstr>RIA-BWR</vt:lpstr>
      <vt:lpstr>RIA</vt:lpstr>
      <vt:lpstr>History of RIA</vt:lpstr>
      <vt:lpstr>Chernobyl RIA</vt:lpstr>
      <vt:lpstr>Sequence of RIA</vt:lpstr>
      <vt:lpstr>Departure from Nucleate Boiling</vt:lpstr>
      <vt:lpstr>Microstructural Effects</vt:lpstr>
      <vt:lpstr>Cladding Response</vt:lpstr>
      <vt:lpstr>Cladding Response</vt:lpstr>
      <vt:lpstr>Pulse Width</vt:lpstr>
      <vt:lpstr>Effect of Burnup</vt:lpstr>
      <vt:lpstr>RIA Summary</vt:lpstr>
      <vt:lpstr>Loss of Coolant Accident (LOCA)</vt:lpstr>
      <vt:lpstr>Loss of Coolant Accident (LOCA)</vt:lpstr>
      <vt:lpstr>LOCA</vt:lpstr>
      <vt:lpstr>LOCA</vt:lpstr>
      <vt:lpstr>Oxidation</vt:lpstr>
      <vt:lpstr>Effect of Burnup</vt:lpstr>
      <vt:lpstr>Mitigation through design</vt:lpstr>
      <vt:lpstr>Accident Tolerance</vt:lpstr>
      <vt:lpstr>ATF options being pursued</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Fission Products</dc:title>
  <dc:creator>Benjamin Beeler</dc:creator>
  <cp:lastModifiedBy>Benjamin W. Beeler</cp:lastModifiedBy>
  <cp:revision>123</cp:revision>
  <dcterms:created xsi:type="dcterms:W3CDTF">2020-02-19T20:03:05Z</dcterms:created>
  <dcterms:modified xsi:type="dcterms:W3CDTF">2023-03-28T20:22:18Z</dcterms:modified>
</cp:coreProperties>
</file>